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470" r:id="rId5"/>
    <p:sldId id="423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0" r:id="rId15"/>
    <p:sldId id="481" r:id="rId16"/>
    <p:sldId id="468" r:id="rId17"/>
    <p:sldId id="466" r:id="rId18"/>
    <p:sldId id="467" r:id="rId19"/>
    <p:sldId id="469" r:id="rId20"/>
    <p:sldId id="414" r:id="rId21"/>
    <p:sldId id="348" r:id="rId22"/>
    <p:sldId id="445" r:id="rId23"/>
    <p:sldId id="378" r:id="rId24"/>
    <p:sldId id="304" r:id="rId25"/>
    <p:sldId id="342" r:id="rId26"/>
    <p:sldId id="360" r:id="rId27"/>
    <p:sldId id="448" r:id="rId28"/>
    <p:sldId id="471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33">
          <p15:clr>
            <a:srgbClr val="A4A3A4"/>
          </p15:clr>
        </p15:guide>
        <p15:guide id="3" pos="55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66CC"/>
    <a:srgbClr val="DECC12"/>
    <a:srgbClr val="660066"/>
    <a:srgbClr val="0064C7"/>
    <a:srgbClr val="E6E7E8"/>
    <a:srgbClr val="454647"/>
    <a:srgbClr val="6E6D8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38" autoAdjust="0"/>
    <p:restoredTop sz="97846" autoAdjust="0"/>
  </p:normalViewPr>
  <p:slideViewPr>
    <p:cSldViewPr snapToGrid="0">
      <p:cViewPr varScale="1">
        <p:scale>
          <a:sx n="89" d="100"/>
          <a:sy n="89" d="100"/>
        </p:scale>
        <p:origin x="-1194" y="-108"/>
      </p:cViewPr>
      <p:guideLst>
        <p:guide orient="horz" pos="4110"/>
        <p:guide pos="33"/>
        <p:guide pos="5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obezerra\AppData\Local\Microsoft\Windows\Temporary%20Internet%20Files\Content.Outlook\ZE6MKZJE\VARIA&#199;&#195;O%20PIB%202008-2012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Variação </a:t>
            </a:r>
            <a:r>
              <a:rPr lang="en-US" sz="1400" dirty="0"/>
              <a:t>a</a:t>
            </a:r>
            <a:r>
              <a:rPr lang="en-US" sz="1400" dirty="0" smtClean="0"/>
              <a:t>cumulada </a:t>
            </a:r>
            <a:r>
              <a:rPr lang="en-US" sz="1400" dirty="0"/>
              <a:t>do PIB - RN, NE e </a:t>
            </a:r>
            <a:r>
              <a:rPr lang="en-US" sz="1400" dirty="0" smtClean="0"/>
              <a:t>Brasil</a:t>
            </a:r>
          </a:p>
          <a:p>
            <a:pPr>
              <a:defRPr sz="1400"/>
            </a:pPr>
            <a:r>
              <a:rPr lang="en-US" sz="1400" dirty="0" smtClean="0"/>
              <a:t>2008-2012</a:t>
            </a:r>
            <a:endParaRPr lang="en-US" sz="14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6606701534572"/>
          <c:y val="0.14245045045045063"/>
          <c:w val="0.83907140257102975"/>
          <c:h val="0.73112463644747205"/>
        </c:manualLayout>
      </c:layout>
      <c:bar3DChart>
        <c:barDir val="bar"/>
        <c:grouping val="clustered"/>
        <c:varyColors val="0"/>
        <c:ser>
          <c:idx val="4"/>
          <c:order val="0"/>
          <c:tx>
            <c:strRef>
              <c:f>Plan1!$J$8</c:f>
              <c:strCache>
                <c:ptCount val="1"/>
                <c:pt idx="0">
                  <c:v>Var. Acumulada</c:v>
                </c:pt>
              </c:strCache>
            </c:strRef>
          </c:tx>
          <c:spPr>
            <a:solidFill>
              <a:srgbClr val="996633"/>
            </a:solidFill>
          </c:spPr>
          <c:invertIfNegative val="0"/>
          <c:dLbls>
            <c:dLbl>
              <c:idx val="0"/>
              <c:layout>
                <c:manualLayout>
                  <c:x val="2.6080617660018814E-2"/>
                  <c:y val="2.522550897354048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5,83%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897810218978152E-2"/>
                  <c:y val="2.162218911825210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4,94%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63990267639919E-2"/>
                  <c:y val="2.16219053699368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4,03%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Plan1!$K$2:$M$3</c:f>
              <c:multiLvlStrCache>
                <c:ptCount val="3"/>
                <c:lvl>
                  <c:pt idx="0">
                    <c:v>RN</c:v>
                  </c:pt>
                  <c:pt idx="1">
                    <c:v>NE</c:v>
                  </c:pt>
                  <c:pt idx="2">
                    <c:v>BR</c:v>
                  </c:pt>
                </c:lvl>
                <c:lvl>
                  <c:pt idx="0">
                    <c:v>Variação Real Anual (%)</c:v>
                  </c:pt>
                </c:lvl>
              </c:multiLvlStrCache>
            </c:multiLvlStrRef>
          </c:cat>
          <c:val>
            <c:numRef>
              <c:f>Plan1!$K$8:$M$8</c:f>
              <c:numCache>
                <c:formatCode>0.00</c:formatCode>
                <c:ptCount val="3"/>
                <c:pt idx="0">
                  <c:v>5.8349579383833206</c:v>
                </c:pt>
                <c:pt idx="1">
                  <c:v>4.9368280899030195</c:v>
                </c:pt>
                <c:pt idx="2">
                  <c:v>4.0329842825639659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0370448"/>
        <c:axId val="140372016"/>
        <c:axId val="0"/>
      </c:bar3DChart>
      <c:catAx>
        <c:axId val="1403704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40372016"/>
        <c:crosses val="autoZero"/>
        <c:auto val="1"/>
        <c:lblAlgn val="ctr"/>
        <c:lblOffset val="100"/>
        <c:noMultiLvlLbl val="0"/>
      </c:catAx>
      <c:valAx>
        <c:axId val="140372016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one"/>
        <c:crossAx val="140370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1"/>
              <c:layout>
                <c:manualLayout>
                  <c:x val="-3.0014123181112601E-2"/>
                  <c:y val="4.636621955514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015064726520159E-2"/>
                  <c:y val="3.923295500819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016006271927642E-2"/>
                  <c:y val="-4.9932851828615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015064726520159E-2"/>
                  <c:y val="5.7066116375560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012240090297609E-2"/>
                  <c:y val="-5.3499484102087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016006271927642E-2"/>
                  <c:y val="4.9932851828615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Plan1!$J$39:$J$46</c:f>
              <c:numCache>
                <c:formatCode>mmm/yy</c:formatCode>
                <c:ptCount val="8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</c:numCache>
            </c:numRef>
          </c:cat>
          <c:val>
            <c:numRef>
              <c:f>Plan1!$K$39:$K$46</c:f>
              <c:numCache>
                <c:formatCode>General</c:formatCode>
                <c:ptCount val="8"/>
                <c:pt idx="0">
                  <c:v>109</c:v>
                </c:pt>
                <c:pt idx="1">
                  <c:v>90</c:v>
                </c:pt>
                <c:pt idx="2">
                  <c:v>96</c:v>
                </c:pt>
                <c:pt idx="3">
                  <c:v>103</c:v>
                </c:pt>
                <c:pt idx="4">
                  <c:v>99</c:v>
                </c:pt>
                <c:pt idx="5">
                  <c:v>99</c:v>
                </c:pt>
                <c:pt idx="6">
                  <c:v>97</c:v>
                </c:pt>
                <c:pt idx="7">
                  <c:v>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653168"/>
        <c:axId val="181653560"/>
      </c:lineChart>
      <c:dateAx>
        <c:axId val="181653168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81653560"/>
        <c:crosses val="autoZero"/>
        <c:auto val="1"/>
        <c:lblOffset val="100"/>
        <c:baseTimeUnit val="months"/>
      </c:dateAx>
      <c:valAx>
        <c:axId val="181653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8165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9762054-AEC1-4FBE-BC99-01A85A0DF482}" type="datetimeFigureOut">
              <a:rPr lang="pt-BR"/>
              <a:pPr>
                <a:defRPr/>
              </a:pPr>
              <a:t>30/03/2016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BEDBE53-6569-4580-A2A4-DEDB501FBE0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783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D54347-83D8-466F-9027-C473961C7157}" type="slidenum">
              <a:rPr lang="pt-BR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302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5FA468-28E4-4111-A552-E5F5298F2B05}" type="slidenum">
              <a:rPr lang="pt-BR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39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5FA468-28E4-4111-A552-E5F5298F2B05}" type="slidenum">
              <a:rPr lang="pt-BR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061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2"/>
          <p:cNvSpPr>
            <a:spLocks/>
          </p:cNvSpPr>
          <p:nvPr userDrawn="1"/>
        </p:nvSpPr>
        <p:spPr bwMode="auto">
          <a:xfrm>
            <a:off x="330200" y="333375"/>
            <a:ext cx="8540750" cy="6107113"/>
          </a:xfrm>
          <a:custGeom>
            <a:avLst/>
            <a:gdLst>
              <a:gd name="T0" fmla="*/ 21 w 719"/>
              <a:gd name="T1" fmla="*/ 0 h 494"/>
              <a:gd name="T2" fmla="*/ 698 w 719"/>
              <a:gd name="T3" fmla="*/ 0 h 494"/>
              <a:gd name="T4" fmla="*/ 719 w 719"/>
              <a:gd name="T5" fmla="*/ 21 h 494"/>
              <a:gd name="T6" fmla="*/ 719 w 719"/>
              <a:gd name="T7" fmla="*/ 473 h 494"/>
              <a:gd name="T8" fmla="*/ 698 w 719"/>
              <a:gd name="T9" fmla="*/ 494 h 494"/>
              <a:gd name="T10" fmla="*/ 21 w 719"/>
              <a:gd name="T11" fmla="*/ 494 h 494"/>
              <a:gd name="T12" fmla="*/ 0 w 719"/>
              <a:gd name="T13" fmla="*/ 473 h 494"/>
              <a:gd name="T14" fmla="*/ 0 w 719"/>
              <a:gd name="T15" fmla="*/ 21 h 494"/>
              <a:gd name="T16" fmla="*/ 21 w 719"/>
              <a:gd name="T17" fmla="*/ 0 h 4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9" h="494">
                <a:moveTo>
                  <a:pt x="21" y="0"/>
                </a:moveTo>
                <a:lnTo>
                  <a:pt x="698" y="0"/>
                </a:lnTo>
                <a:cubicBezTo>
                  <a:pt x="709" y="0"/>
                  <a:pt x="719" y="10"/>
                  <a:pt x="719" y="21"/>
                </a:cubicBezTo>
                <a:lnTo>
                  <a:pt x="719" y="473"/>
                </a:lnTo>
                <a:cubicBezTo>
                  <a:pt x="719" y="484"/>
                  <a:pt x="709" y="494"/>
                  <a:pt x="698" y="494"/>
                </a:cubicBezTo>
                <a:lnTo>
                  <a:pt x="21" y="494"/>
                </a:lnTo>
                <a:cubicBezTo>
                  <a:pt x="10" y="494"/>
                  <a:pt x="0" y="484"/>
                  <a:pt x="0" y="473"/>
                </a:cubicBezTo>
                <a:lnTo>
                  <a:pt x="0" y="21"/>
                </a:lnTo>
                <a:cubicBezTo>
                  <a:pt x="0" y="10"/>
                  <a:pt x="10" y="0"/>
                  <a:pt x="2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-96827" y="5337872"/>
            <a:ext cx="7487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800" b="1" i="1" spc="40" dirty="0" smtClean="0">
                <a:solidFill>
                  <a:srgbClr val="454647"/>
                </a:solidFill>
                <a:latin typeface="Arial" pitchFamily="34" charset="0"/>
                <a:cs typeface="Arial" pitchFamily="34" charset="0"/>
              </a:rPr>
              <a:t>Os pequenos negócios e sua importância para o desenvolvimento do RN</a:t>
            </a:r>
            <a:endParaRPr lang="pt-BR" sz="2800" b="1" i="1" spc="40" dirty="0">
              <a:solidFill>
                <a:srgbClr val="45464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0" y="5757862"/>
            <a:ext cx="7541111" cy="169601"/>
            <a:chOff x="1977677" y="6048376"/>
            <a:chExt cx="6023322" cy="95248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1977677" y="6096000"/>
              <a:ext cx="5937592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redondar Retângulo em um Canto Diagonal 11"/>
            <p:cNvSpPr/>
            <p:nvPr/>
          </p:nvSpPr>
          <p:spPr>
            <a:xfrm>
              <a:off x="7905744" y="6048376"/>
              <a:ext cx="95255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DEC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3" name="Grupo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83" name="Imagem 17"/>
            <p:cNvPicPr>
              <a:picLocks noChangeAspect="1"/>
            </p:cNvPicPr>
            <p:nvPr/>
          </p:nvPicPr>
          <p:blipFill>
            <a:blip r:embed="rId2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Imagem 18"/>
            <p:cNvPicPr>
              <a:picLocks noChangeAspect="1"/>
            </p:cNvPicPr>
            <p:nvPr/>
          </p:nvPicPr>
          <p:blipFill>
            <a:blip r:embed="rId2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0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677" y="10758"/>
            <a:ext cx="2893807" cy="2857331"/>
          </a:xfrm>
          <a:prstGeom prst="rect">
            <a:avLst/>
          </a:prstGeom>
          <a:noFill/>
        </p:spPr>
      </p:pic>
      <p:pic>
        <p:nvPicPr>
          <p:cNvPr id="22532" name="Picture 4" descr="Para empresária Patrícia Xavier, capacitação é fundamental para o sucesso do negócio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665" y="268942"/>
            <a:ext cx="3292287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Claudia Azevedo é atendida pelo programa Negócio a Negóc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805043"/>
            <a:ext cx="1875490" cy="254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Heloisa Mota apostou na abertura de uma clínica de estética em vez de ficar no emprego form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0719" y="3162749"/>
            <a:ext cx="3226469" cy="207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971417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ALTO OESTE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216" y="1"/>
            <a:ext cx="1242026" cy="1226371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36669" y="1195112"/>
          <a:ext cx="8541570" cy="5086540"/>
        </p:xfrm>
        <a:graphic>
          <a:graphicData uri="http://schemas.openxmlformats.org/drawingml/2006/table">
            <a:tbl>
              <a:tblPr/>
              <a:tblGrid>
                <a:gridCol w="1635903"/>
                <a:gridCol w="697271"/>
                <a:gridCol w="831362"/>
                <a:gridCol w="938635"/>
                <a:gridCol w="1086134"/>
                <a:gridCol w="630225"/>
                <a:gridCol w="938635"/>
                <a:gridCol w="697271"/>
                <a:gridCol w="1086134"/>
              </a:tblGrid>
              <a:tr h="4938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Renda Domiciliar per capta (Em R$ por Mês)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Percapta (2012)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do PIB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Água Nova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3.210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892,54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0,4613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6.069,06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Alexandria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13.852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1.200,32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0,5381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5.784,26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Antônio Martins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7.209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985,34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0,5119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5.412,87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Coronel João Pessoa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4.963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1.221,61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0,4981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5.737,01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Doutor Severiano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7.184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1.200,73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0,4943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5.230,95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Encanto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5.593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1.263,03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0,4735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5.869,13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Francisco Dantas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2.909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1.253,63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0,5002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6.393,43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Frutuoso Gomes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4.228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926,49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0,4768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5.884,06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João Dias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2.691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827,44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0,5572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5.729,84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José da Penha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6.049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1.126,27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0,4744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5.562,08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Lucrécia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3.933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1.636,80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0,6169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6.244,24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Luis Gomes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10.129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1.008,12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0,5555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5.501,91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Major Sales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3.906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934,43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5.806,31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Marcelino Vieira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8.499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1.200,75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0,5259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5.826,96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Martins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8.706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1.213,99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0,4958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5.460,45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Paraná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4.222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1.053,75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0,4992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5.317,87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Pau dos Ferros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29.954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1.816,44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0,5547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9.509,53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Pilões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3.761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1.073,23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0,5007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6.118,76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Portalegre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7.811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1.276,37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0,5269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5.516,88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Rafael Fernandes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5.040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1.217,68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0,4570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6.258,91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Riacho da Cruz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3.485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852,07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0,4888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5.832,05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Riacho de Santana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4.278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941,23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0,4975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6.413,55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Francisco do Oeste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4.173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1.070,09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0,4137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5.765,59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Miguel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23.274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1.179,17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0,5399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5.784,01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Serrinha dos Pintos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4.797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1.034,50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0,5046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5.268,18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Tenente Ananias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10.646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1.200,29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0,4613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5.480,97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Umarizal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10.835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1.143,51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0,5145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6.898,66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Venha Ver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4.121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811,06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0,5080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5.463,89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Viçosa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1.714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861,96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0,4773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6.723,57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971417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MÉDIO OESTE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216" y="1"/>
            <a:ext cx="1242026" cy="1226371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19550" y="1426734"/>
          <a:ext cx="8035960" cy="4403909"/>
        </p:xfrm>
        <a:graphic>
          <a:graphicData uri="http://schemas.openxmlformats.org/drawingml/2006/table">
            <a:tbl>
              <a:tblPr/>
              <a:tblGrid>
                <a:gridCol w="1763286"/>
                <a:gridCol w="751565"/>
                <a:gridCol w="896097"/>
                <a:gridCol w="1011721"/>
                <a:gridCol w="1170707"/>
                <a:gridCol w="679298"/>
                <a:gridCol w="1011721"/>
                <a:gridCol w="751565"/>
              </a:tblGrid>
              <a:tr h="678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Renda Domiciliar per capta (Em R$ por Mês)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Percapta (2012)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Almino Afonso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4.899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1.092,49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0,4935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5.763,84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Apodi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36.189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1.708,19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0,5511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11.573,13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Campo Grande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9.716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1.899,23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0,6815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5.874,21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Caraúbas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20.564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1.254,87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0,5439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11.171,02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Felipe Guerra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6.013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1.201,44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0,4856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15.887,82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Itaú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5.878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1.099,67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0,4882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6.157,34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Janduís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5.419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1.069,05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0,4811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6.413,31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Messias Targino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4.530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1.295,25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0,4456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7.806,85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Olho D'Água dos Borges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4.370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1.006,35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0,4914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6.014,53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Paraú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3.891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1.095,30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0,4677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5.293,67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Patu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12.706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1.152,22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0,5253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6.381,95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Rafael Godeiro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3.213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922,61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0,4982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6.242,83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Rodolfo Fernandes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4.547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989,06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0,4724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5.478,60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Severiano Melo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3.893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1.273,76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0,5288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5.826,20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Triunfo Potiguar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3.366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1.072,84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0,4653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6.486,06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1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Taboleiro Grande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2.518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963,37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0,4838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6.603,93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971417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OESTE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216" y="1"/>
            <a:ext cx="1242026" cy="1226371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41064" y="1336079"/>
          <a:ext cx="7831568" cy="3231407"/>
        </p:xfrm>
        <a:graphic>
          <a:graphicData uri="http://schemas.openxmlformats.org/drawingml/2006/table">
            <a:tbl>
              <a:tblPr/>
              <a:tblGrid>
                <a:gridCol w="1499923"/>
                <a:gridCol w="639312"/>
                <a:gridCol w="762256"/>
                <a:gridCol w="860612"/>
                <a:gridCol w="995851"/>
                <a:gridCol w="577839"/>
                <a:gridCol w="860612"/>
                <a:gridCol w="639312"/>
                <a:gridCol w="995851"/>
              </a:tblGrid>
              <a:tr h="7524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Renda Domiciliar per capta (Em R$ por Mês)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Percapta (2012)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do PIB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Areia Branca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27.356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1.721,72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0,4815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25.612,72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Baraúna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27.238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1.013,75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0,4316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13.450,58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Governador Dix-Sept Rosado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13.048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1.140,83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0,5002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18.167,55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Grossos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10.197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1.402,75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0,4963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13.438,61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Mossoró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288.162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8,37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2.252,77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0,5340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16.846,57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5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Serra do Mel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11.507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1.696,33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0,5085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9.160,07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Tibau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4.019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1.361,02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0,5370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                  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13.004,35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Upanema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14.282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1.032,96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0,5467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                   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10.096,77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-96827" y="5337872"/>
            <a:ext cx="7487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800" b="1" i="1" spc="40" dirty="0" smtClean="0">
                <a:solidFill>
                  <a:srgbClr val="454647"/>
                </a:solidFill>
                <a:latin typeface="Arial" pitchFamily="34" charset="0"/>
                <a:cs typeface="Arial" pitchFamily="34" charset="0"/>
              </a:rPr>
              <a:t>Os pequenos negócios e sua importância para o desenvolvimento do RN</a:t>
            </a:r>
            <a:endParaRPr lang="pt-BR" sz="2800" b="1" i="1" spc="40" dirty="0">
              <a:solidFill>
                <a:srgbClr val="45464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0" y="5757862"/>
            <a:ext cx="7541111" cy="169601"/>
            <a:chOff x="1977677" y="6048376"/>
            <a:chExt cx="6023322" cy="95248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1977677" y="6096000"/>
              <a:ext cx="5937592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redondar Retângulo em um Canto Diagonal 11"/>
            <p:cNvSpPr/>
            <p:nvPr/>
          </p:nvSpPr>
          <p:spPr>
            <a:xfrm>
              <a:off x="7905744" y="6048376"/>
              <a:ext cx="95255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DEC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180975" y="3644900"/>
            <a:ext cx="2609726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500"/>
              </a:spcAft>
            </a:pPr>
            <a:r>
              <a:rPr lang="pt-BR" sz="7200" b="1" i="1" dirty="0" smtClean="0">
                <a:solidFill>
                  <a:srgbClr val="0064C7"/>
                </a:solidFill>
              </a:rPr>
              <a:t>99,0</a:t>
            </a:r>
            <a:r>
              <a:rPr lang="pt-BR" sz="5400" b="1" i="1" dirty="0" smtClean="0">
                <a:solidFill>
                  <a:srgbClr val="0064C7"/>
                </a:solidFill>
              </a:rPr>
              <a:t>%</a:t>
            </a:r>
            <a:endParaRPr lang="pt-BR" sz="5400" b="1" i="1" dirty="0">
              <a:solidFill>
                <a:srgbClr val="0064C7"/>
              </a:solidFill>
            </a:endParaRP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720175" y="3854450"/>
            <a:ext cx="274245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pt-BR" sz="2000" b="1" i="1" dirty="0">
                <a:solidFill>
                  <a:srgbClr val="0064C7"/>
                </a:solidFill>
              </a:rPr>
              <a:t>do total </a:t>
            </a:r>
            <a:r>
              <a:rPr lang="pt-BR" sz="2000" b="1" i="1" dirty="0" smtClean="0">
                <a:solidFill>
                  <a:srgbClr val="0064C7"/>
                </a:solidFill>
              </a:rPr>
              <a:t>de</a:t>
            </a:r>
            <a:endParaRPr lang="pt-BR" sz="2000" b="1" i="1" dirty="0">
              <a:solidFill>
                <a:srgbClr val="0064C7"/>
              </a:solidFill>
            </a:endParaRPr>
          </a:p>
          <a:p>
            <a:pPr>
              <a:lnSpc>
                <a:spcPct val="85000"/>
              </a:lnSpc>
            </a:pPr>
            <a:r>
              <a:rPr lang="pt-BR" sz="2000" b="1" i="1" dirty="0">
                <a:solidFill>
                  <a:srgbClr val="0064C7"/>
                </a:solidFill>
              </a:rPr>
              <a:t>empresas </a:t>
            </a:r>
            <a:r>
              <a:rPr lang="pt-BR" sz="2000" b="1" i="1" dirty="0" smtClean="0">
                <a:solidFill>
                  <a:srgbClr val="0064C7"/>
                </a:solidFill>
              </a:rPr>
              <a:t>potiguares</a:t>
            </a:r>
            <a:endParaRPr lang="pt-BR" sz="2000" b="1" i="1" dirty="0">
              <a:solidFill>
                <a:srgbClr val="0064C7"/>
              </a:solidFill>
            </a:endParaRPr>
          </a:p>
        </p:txBody>
      </p:sp>
      <p:grpSp>
        <p:nvGrpSpPr>
          <p:cNvPr id="3" name="Grupo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83" name="Imagem 17"/>
            <p:cNvPicPr>
              <a:picLocks noChangeAspect="1"/>
            </p:cNvPicPr>
            <p:nvPr/>
          </p:nvPicPr>
          <p:blipFill>
            <a:blip r:embed="rId2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Imagem 18"/>
            <p:cNvPicPr>
              <a:picLocks noChangeAspect="1"/>
            </p:cNvPicPr>
            <p:nvPr/>
          </p:nvPicPr>
          <p:blipFill>
            <a:blip r:embed="rId2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/>
          <a:srcRect t="23918" r="48566" b="65498"/>
          <a:stretch>
            <a:fillRect/>
          </a:stretch>
        </p:blipFill>
        <p:spPr bwMode="auto">
          <a:xfrm>
            <a:off x="0" y="4489966"/>
            <a:ext cx="4881562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2595" y="1"/>
            <a:ext cx="1721405" cy="1699707"/>
          </a:xfrm>
          <a:prstGeom prst="rect">
            <a:avLst/>
          </a:prstGeom>
          <a:noFill/>
        </p:spPr>
      </p:pic>
      <p:pic>
        <p:nvPicPr>
          <p:cNvPr id="2050" name="Picture 2" descr="https://assets.lwsite.com.br/uploads/widget_image/image/349/775/349775/numero-de-micro-empresas-no-Bras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137828" cy="3272503"/>
          </a:xfrm>
          <a:prstGeom prst="rect">
            <a:avLst/>
          </a:prstGeom>
          <a:noFill/>
        </p:spPr>
      </p:pic>
      <p:cxnSp>
        <p:nvCxnSpPr>
          <p:cNvPr id="20" name="Conector reto 19"/>
          <p:cNvCxnSpPr/>
          <p:nvPr/>
        </p:nvCxnSpPr>
        <p:spPr>
          <a:xfrm>
            <a:off x="5023821" y="1301675"/>
            <a:ext cx="193637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6970955" y="1301675"/>
            <a:ext cx="0" cy="280774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 flipV="1">
            <a:off x="6110350" y="4120179"/>
            <a:ext cx="860613" cy="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aulobezerra\AppData\Local\Microsoft\Windows\Temporary Internet Files\Content.Outlook\ZE6MKZJE\mapa-rn-novo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6" y="1219534"/>
            <a:ext cx="9144000" cy="5326693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35675" y="115613"/>
            <a:ext cx="58705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 spc="4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Onde estão as </a:t>
            </a:r>
          </a:p>
          <a:p>
            <a:pPr>
              <a:defRPr/>
            </a:pPr>
            <a:r>
              <a:rPr lang="pt-BR" sz="3200" b="1" i="1" spc="4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Micro e Pequenas Empresas</a:t>
            </a:r>
            <a:endParaRPr lang="pt-BR" sz="3200" b="1" i="1" spc="4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610912"/>
            <a:ext cx="5852160" cy="131366"/>
            <a:chOff x="2690037" y="6048376"/>
            <a:chExt cx="5310962" cy="95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2690037" y="6096000"/>
              <a:ext cx="5225225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edondar Retângulo em um Canto Diagonal 5"/>
            <p:cNvSpPr/>
            <p:nvPr/>
          </p:nvSpPr>
          <p:spPr>
            <a:xfrm>
              <a:off x="7905735" y="6048376"/>
              <a:ext cx="95264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DEC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6454588" y="6228678"/>
            <a:ext cx="2689412" cy="629322"/>
            <a:chOff x="-446567" y="3349255"/>
            <a:chExt cx="4136065" cy="755136"/>
          </a:xfrm>
        </p:grpSpPr>
        <p:sp>
          <p:nvSpPr>
            <p:cNvPr id="8" name="Arredondar Retângulo em um Canto Diagonal 7"/>
            <p:cNvSpPr/>
            <p:nvPr/>
          </p:nvSpPr>
          <p:spPr>
            <a:xfrm>
              <a:off x="-446567" y="3423974"/>
              <a:ext cx="4136065" cy="680417"/>
            </a:xfrm>
            <a:prstGeom prst="round2DiagRect">
              <a:avLst>
                <a:gd name="adj1" fmla="val 20404"/>
                <a:gd name="adj2" fmla="val 0"/>
              </a:avLst>
            </a:prstGeom>
            <a:gradFill flip="none" rotWithShape="1">
              <a:gsLst>
                <a:gs pos="0">
                  <a:srgbClr val="DECC12"/>
                </a:gs>
                <a:gs pos="50000">
                  <a:srgbClr val="DECC12"/>
                </a:gs>
                <a:gs pos="100000">
                  <a:srgbClr val="DECC12">
                    <a:lumMod val="80000"/>
                  </a:srgbClr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/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-437041" y="3349255"/>
              <a:ext cx="4117012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40"/>
            <p:cNvSpPr txBox="1">
              <a:spLocks noChangeArrowheads="1"/>
            </p:cNvSpPr>
            <p:nvPr/>
          </p:nvSpPr>
          <p:spPr bwMode="auto">
            <a:xfrm>
              <a:off x="320847" y="3435382"/>
              <a:ext cx="3028406" cy="44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b="1" i="1" dirty="0" smtClean="0">
                  <a:solidFill>
                    <a:srgbClr val="454647"/>
                  </a:solidFill>
                </a:rPr>
                <a:t>65.684 MPEs</a:t>
              </a:r>
              <a:endParaRPr lang="pt-BR" i="1" dirty="0">
                <a:solidFill>
                  <a:srgbClr val="454647"/>
                </a:solidFill>
              </a:endParaRPr>
            </a:p>
          </p:txBody>
        </p:sp>
      </p:grp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1921927" y="1249981"/>
            <a:ext cx="1053765" cy="844264"/>
            <a:chOff x="7621708" y="417332"/>
            <a:chExt cx="822182" cy="592061"/>
          </a:xfrm>
        </p:grpSpPr>
        <p:sp>
          <p:nvSpPr>
            <p:cNvPr id="12" name="Arredondar Retângulo em um Canto Diagonal 11"/>
            <p:cNvSpPr/>
            <p:nvPr/>
          </p:nvSpPr>
          <p:spPr>
            <a:xfrm>
              <a:off x="7621708" y="570638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Arredondar Retângulo em um Canto Diagonal 12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13,2%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410" y="10759"/>
            <a:ext cx="1133074" cy="1118792"/>
          </a:xfrm>
          <a:prstGeom prst="rect">
            <a:avLst/>
          </a:prstGeom>
          <a:noFill/>
        </p:spPr>
      </p:pic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5219256" y="1327077"/>
            <a:ext cx="988991" cy="855022"/>
            <a:chOff x="7716918" y="417332"/>
            <a:chExt cx="771643" cy="599605"/>
          </a:xfrm>
        </p:grpSpPr>
        <p:sp>
          <p:nvSpPr>
            <p:cNvPr id="16" name="Arredondar Retângulo em um Canto Diagonal 15"/>
            <p:cNvSpPr/>
            <p:nvPr/>
          </p:nvSpPr>
          <p:spPr>
            <a:xfrm>
              <a:off x="8049773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Arredondar Retângulo em um Canto Diagonal 16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5,5%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0" y="2090870"/>
            <a:ext cx="988993" cy="855022"/>
            <a:chOff x="7716918" y="417332"/>
            <a:chExt cx="771645" cy="599605"/>
          </a:xfrm>
        </p:grpSpPr>
        <p:sp>
          <p:nvSpPr>
            <p:cNvPr id="19" name="Arredondar Retângulo em um Canto Diagonal 18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Arredondar Retângulo em um Canto Diagonal 19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2,6%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upo 20"/>
          <p:cNvGrpSpPr>
            <a:grpSpLocks/>
          </p:cNvGrpSpPr>
          <p:nvPr/>
        </p:nvGrpSpPr>
        <p:grpSpPr bwMode="auto">
          <a:xfrm>
            <a:off x="6951232" y="1682080"/>
            <a:ext cx="988993" cy="855022"/>
            <a:chOff x="7716918" y="417332"/>
            <a:chExt cx="771645" cy="599605"/>
          </a:xfrm>
        </p:grpSpPr>
        <p:sp>
          <p:nvSpPr>
            <p:cNvPr id="22" name="Arredondar Retângulo em um Canto Diagonal 21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Arredondar Retângulo em um Canto Diagonal 22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3,5%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upo 23"/>
          <p:cNvGrpSpPr>
            <a:grpSpLocks/>
          </p:cNvGrpSpPr>
          <p:nvPr/>
        </p:nvGrpSpPr>
        <p:grpSpPr bwMode="auto">
          <a:xfrm>
            <a:off x="7915728" y="3664945"/>
            <a:ext cx="1010734" cy="895294"/>
            <a:chOff x="7655282" y="314140"/>
            <a:chExt cx="788608" cy="627847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7655282" y="314140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Arredondar Retângulo em um Canto Diagonal 25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54,8%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o 26"/>
          <p:cNvGrpSpPr>
            <a:grpSpLocks/>
          </p:cNvGrpSpPr>
          <p:nvPr/>
        </p:nvGrpSpPr>
        <p:grpSpPr bwMode="auto">
          <a:xfrm>
            <a:off x="259975" y="4231642"/>
            <a:ext cx="988993" cy="855022"/>
            <a:chOff x="7716918" y="417332"/>
            <a:chExt cx="771645" cy="599605"/>
          </a:xfrm>
        </p:grpSpPr>
        <p:sp>
          <p:nvSpPr>
            <p:cNvPr id="28" name="Arredondar Retângulo em um Canto Diagonal 27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Arredondar Retângulo em um Canto Diagonal 28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4,7%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upo 29"/>
          <p:cNvGrpSpPr>
            <a:grpSpLocks/>
          </p:cNvGrpSpPr>
          <p:nvPr/>
        </p:nvGrpSpPr>
        <p:grpSpPr bwMode="auto">
          <a:xfrm>
            <a:off x="458893" y="5865879"/>
            <a:ext cx="1053769" cy="841509"/>
            <a:chOff x="7621708" y="351859"/>
            <a:chExt cx="822182" cy="590128"/>
          </a:xfrm>
        </p:grpSpPr>
        <p:sp>
          <p:nvSpPr>
            <p:cNvPr id="31" name="Arredondar Retângulo em um Canto Diagonal 30"/>
            <p:cNvSpPr/>
            <p:nvPr/>
          </p:nvSpPr>
          <p:spPr>
            <a:xfrm>
              <a:off x="7621708" y="351859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Arredondar Retângulo em um Canto Diagonal 31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7,0%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upo 32"/>
          <p:cNvGrpSpPr>
            <a:grpSpLocks/>
          </p:cNvGrpSpPr>
          <p:nvPr/>
        </p:nvGrpSpPr>
        <p:grpSpPr bwMode="auto">
          <a:xfrm>
            <a:off x="3632392" y="5131609"/>
            <a:ext cx="1043008" cy="822749"/>
            <a:chOff x="7630101" y="417332"/>
            <a:chExt cx="813789" cy="576973"/>
          </a:xfrm>
        </p:grpSpPr>
        <p:sp>
          <p:nvSpPr>
            <p:cNvPr id="34" name="Arredondar Retângulo em um Canto Diagonal 33"/>
            <p:cNvSpPr/>
            <p:nvPr/>
          </p:nvSpPr>
          <p:spPr>
            <a:xfrm>
              <a:off x="7630101" y="555550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Arredondar Retângulo em um Canto Diagonal 34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3,7%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upo 35"/>
          <p:cNvGrpSpPr>
            <a:grpSpLocks/>
          </p:cNvGrpSpPr>
          <p:nvPr/>
        </p:nvGrpSpPr>
        <p:grpSpPr bwMode="auto">
          <a:xfrm>
            <a:off x="7067774" y="4789247"/>
            <a:ext cx="988993" cy="855022"/>
            <a:chOff x="7716918" y="417332"/>
            <a:chExt cx="771645" cy="599605"/>
          </a:xfrm>
        </p:grpSpPr>
        <p:sp>
          <p:nvSpPr>
            <p:cNvPr id="37" name="Arredondar Retângulo em um Canto Diagonal 36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Arredondar Retângulo em um Canto Diagonal 37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1,7%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o 38"/>
          <p:cNvGrpSpPr>
            <a:grpSpLocks/>
          </p:cNvGrpSpPr>
          <p:nvPr/>
        </p:nvGrpSpPr>
        <p:grpSpPr bwMode="auto">
          <a:xfrm>
            <a:off x="5045338" y="5696346"/>
            <a:ext cx="1032025" cy="830748"/>
            <a:chOff x="7708523" y="344316"/>
            <a:chExt cx="805220" cy="582583"/>
          </a:xfrm>
        </p:grpSpPr>
        <p:sp>
          <p:nvSpPr>
            <p:cNvPr id="40" name="Arredondar Retângulo em um Canto Diagonal 39"/>
            <p:cNvSpPr/>
            <p:nvPr/>
          </p:nvSpPr>
          <p:spPr>
            <a:xfrm>
              <a:off x="8074955" y="344316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Arredondar Retângulo em um Canto Diagonal 40"/>
            <p:cNvSpPr/>
            <p:nvPr/>
          </p:nvSpPr>
          <p:spPr>
            <a:xfrm>
              <a:off x="7708523" y="402244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3,3%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aulobezerra\AppData\Local\Microsoft\Windows\Temporary Internet Files\Content.Outlook\ZE6MKZJE\mapa-rn-novo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6" y="1219534"/>
            <a:ext cx="9144000" cy="5326693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35675" y="115613"/>
            <a:ext cx="69913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 spc="40" dirty="0" smtClean="0">
                <a:solidFill>
                  <a:srgbClr val="454647"/>
                </a:solidFill>
                <a:latin typeface="Arial" pitchFamily="34" charset="0"/>
                <a:cs typeface="Arial" pitchFamily="34" charset="0"/>
              </a:rPr>
              <a:t>Onde estão os</a:t>
            </a:r>
          </a:p>
          <a:p>
            <a:pPr>
              <a:defRPr/>
            </a:pPr>
            <a:r>
              <a:rPr lang="pt-BR" sz="3200" b="1" i="1" spc="4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Microempreendedores Individuais</a:t>
            </a:r>
            <a:endParaRPr lang="pt-BR" sz="3200" b="1" i="1" spc="4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610912"/>
            <a:ext cx="6992471" cy="109850"/>
            <a:chOff x="2690037" y="6048376"/>
            <a:chExt cx="5310962" cy="95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2690037" y="6096000"/>
              <a:ext cx="5225225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edondar Retângulo em um Canto Diagonal 5"/>
            <p:cNvSpPr/>
            <p:nvPr/>
          </p:nvSpPr>
          <p:spPr>
            <a:xfrm>
              <a:off x="7905735" y="6048376"/>
              <a:ext cx="95264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DEC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6454588" y="6228678"/>
            <a:ext cx="2689412" cy="629322"/>
            <a:chOff x="-446567" y="3349255"/>
            <a:chExt cx="4136065" cy="755136"/>
          </a:xfrm>
        </p:grpSpPr>
        <p:sp>
          <p:nvSpPr>
            <p:cNvPr id="8" name="Arredondar Retângulo em um Canto Diagonal 7"/>
            <p:cNvSpPr/>
            <p:nvPr/>
          </p:nvSpPr>
          <p:spPr>
            <a:xfrm>
              <a:off x="-446567" y="3423974"/>
              <a:ext cx="4136065" cy="680417"/>
            </a:xfrm>
            <a:prstGeom prst="round2DiagRect">
              <a:avLst>
                <a:gd name="adj1" fmla="val 20404"/>
                <a:gd name="adj2" fmla="val 0"/>
              </a:avLst>
            </a:prstGeom>
            <a:gradFill flip="none" rotWithShape="1">
              <a:gsLst>
                <a:gs pos="0">
                  <a:srgbClr val="DECC12"/>
                </a:gs>
                <a:gs pos="50000">
                  <a:srgbClr val="DECC12"/>
                </a:gs>
                <a:gs pos="100000">
                  <a:srgbClr val="DECC12">
                    <a:lumMod val="80000"/>
                  </a:srgbClr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/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-437041" y="3349255"/>
              <a:ext cx="4117012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40"/>
            <p:cNvSpPr txBox="1">
              <a:spLocks noChangeArrowheads="1"/>
            </p:cNvSpPr>
            <p:nvPr/>
          </p:nvSpPr>
          <p:spPr bwMode="auto">
            <a:xfrm>
              <a:off x="320847" y="3435382"/>
              <a:ext cx="3028406" cy="44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b="1" i="1" dirty="0" smtClean="0">
                  <a:solidFill>
                    <a:srgbClr val="454647"/>
                  </a:solidFill>
                </a:rPr>
                <a:t>70.691 MEIs</a:t>
              </a:r>
              <a:endParaRPr lang="pt-BR" i="1" dirty="0">
                <a:solidFill>
                  <a:srgbClr val="454647"/>
                </a:solidFill>
              </a:endParaRPr>
            </a:p>
          </p:txBody>
        </p:sp>
      </p:grp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1921927" y="1249981"/>
            <a:ext cx="1053765" cy="844264"/>
            <a:chOff x="7621708" y="417332"/>
            <a:chExt cx="822182" cy="592061"/>
          </a:xfrm>
        </p:grpSpPr>
        <p:sp>
          <p:nvSpPr>
            <p:cNvPr id="12" name="Arredondar Retângulo em um Canto Diagonal 11"/>
            <p:cNvSpPr/>
            <p:nvPr/>
          </p:nvSpPr>
          <p:spPr>
            <a:xfrm>
              <a:off x="7621708" y="570638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Arredondar Retângulo em um Canto Diagonal 12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10,9%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410" y="10759"/>
            <a:ext cx="1133074" cy="1118792"/>
          </a:xfrm>
          <a:prstGeom prst="rect">
            <a:avLst/>
          </a:prstGeom>
          <a:noFill/>
        </p:spPr>
      </p:pic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5219256" y="1327077"/>
            <a:ext cx="988991" cy="855022"/>
            <a:chOff x="7716918" y="417332"/>
            <a:chExt cx="771643" cy="599605"/>
          </a:xfrm>
        </p:grpSpPr>
        <p:sp>
          <p:nvSpPr>
            <p:cNvPr id="16" name="Arredondar Retângulo em um Canto Diagonal 15"/>
            <p:cNvSpPr/>
            <p:nvPr/>
          </p:nvSpPr>
          <p:spPr>
            <a:xfrm>
              <a:off x="8049773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Arredondar Retângulo em um Canto Diagonal 16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5,5%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0" y="2090870"/>
            <a:ext cx="988993" cy="855022"/>
            <a:chOff x="7716918" y="417332"/>
            <a:chExt cx="771645" cy="599605"/>
          </a:xfrm>
        </p:grpSpPr>
        <p:sp>
          <p:nvSpPr>
            <p:cNvPr id="19" name="Arredondar Retângulo em um Canto Diagonal 18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Arredondar Retângulo em um Canto Diagonal 19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2,2%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upo 20"/>
          <p:cNvGrpSpPr>
            <a:grpSpLocks/>
          </p:cNvGrpSpPr>
          <p:nvPr/>
        </p:nvGrpSpPr>
        <p:grpSpPr bwMode="auto">
          <a:xfrm>
            <a:off x="6951232" y="1682080"/>
            <a:ext cx="988993" cy="855022"/>
            <a:chOff x="7716918" y="417332"/>
            <a:chExt cx="771645" cy="599605"/>
          </a:xfrm>
        </p:grpSpPr>
        <p:sp>
          <p:nvSpPr>
            <p:cNvPr id="22" name="Arredondar Retângulo em um Canto Diagonal 21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Arredondar Retângulo em um Canto Diagonal 22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6,2%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upo 23"/>
          <p:cNvGrpSpPr>
            <a:grpSpLocks/>
          </p:cNvGrpSpPr>
          <p:nvPr/>
        </p:nvGrpSpPr>
        <p:grpSpPr bwMode="auto">
          <a:xfrm>
            <a:off x="7915728" y="3664945"/>
            <a:ext cx="1010734" cy="895294"/>
            <a:chOff x="7655282" y="314140"/>
            <a:chExt cx="788608" cy="627847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7655282" y="314140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Arredondar Retângulo em um Canto Diagonal 25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51,0%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o 26"/>
          <p:cNvGrpSpPr>
            <a:grpSpLocks/>
          </p:cNvGrpSpPr>
          <p:nvPr/>
        </p:nvGrpSpPr>
        <p:grpSpPr bwMode="auto">
          <a:xfrm>
            <a:off x="259975" y="4231642"/>
            <a:ext cx="988993" cy="855022"/>
            <a:chOff x="7716918" y="417332"/>
            <a:chExt cx="771645" cy="599605"/>
          </a:xfrm>
        </p:grpSpPr>
        <p:sp>
          <p:nvSpPr>
            <p:cNvPr id="28" name="Arredondar Retângulo em um Canto Diagonal 27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Arredondar Retângulo em um Canto Diagonal 28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3,2%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upo 29"/>
          <p:cNvGrpSpPr>
            <a:grpSpLocks/>
          </p:cNvGrpSpPr>
          <p:nvPr/>
        </p:nvGrpSpPr>
        <p:grpSpPr bwMode="auto">
          <a:xfrm>
            <a:off x="458893" y="5865879"/>
            <a:ext cx="1053769" cy="841509"/>
            <a:chOff x="7621708" y="351859"/>
            <a:chExt cx="822182" cy="590128"/>
          </a:xfrm>
        </p:grpSpPr>
        <p:sp>
          <p:nvSpPr>
            <p:cNvPr id="31" name="Arredondar Retângulo em um Canto Diagonal 30"/>
            <p:cNvSpPr/>
            <p:nvPr/>
          </p:nvSpPr>
          <p:spPr>
            <a:xfrm>
              <a:off x="7621708" y="351859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Arredondar Retângulo em um Canto Diagonal 31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6,1%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upo 32"/>
          <p:cNvGrpSpPr>
            <a:grpSpLocks/>
          </p:cNvGrpSpPr>
          <p:nvPr/>
        </p:nvGrpSpPr>
        <p:grpSpPr bwMode="auto">
          <a:xfrm>
            <a:off x="3632392" y="5131609"/>
            <a:ext cx="1043008" cy="822749"/>
            <a:chOff x="7630101" y="417332"/>
            <a:chExt cx="813789" cy="576973"/>
          </a:xfrm>
        </p:grpSpPr>
        <p:sp>
          <p:nvSpPr>
            <p:cNvPr id="34" name="Arredondar Retângulo em um Canto Diagonal 33"/>
            <p:cNvSpPr/>
            <p:nvPr/>
          </p:nvSpPr>
          <p:spPr>
            <a:xfrm>
              <a:off x="7630101" y="555550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Arredondar Retângulo em um Canto Diagonal 34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4,0%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upo 35"/>
          <p:cNvGrpSpPr>
            <a:grpSpLocks/>
          </p:cNvGrpSpPr>
          <p:nvPr/>
        </p:nvGrpSpPr>
        <p:grpSpPr bwMode="auto">
          <a:xfrm>
            <a:off x="7067774" y="4789247"/>
            <a:ext cx="988993" cy="855022"/>
            <a:chOff x="7716918" y="417332"/>
            <a:chExt cx="771645" cy="599605"/>
          </a:xfrm>
        </p:grpSpPr>
        <p:sp>
          <p:nvSpPr>
            <p:cNvPr id="37" name="Arredondar Retângulo em um Canto Diagonal 36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Arredondar Retângulo em um Canto Diagonal 37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6,3%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o 38"/>
          <p:cNvGrpSpPr>
            <a:grpSpLocks/>
          </p:cNvGrpSpPr>
          <p:nvPr/>
        </p:nvGrpSpPr>
        <p:grpSpPr bwMode="auto">
          <a:xfrm>
            <a:off x="5045338" y="5696346"/>
            <a:ext cx="1032025" cy="830748"/>
            <a:chOff x="7708523" y="344316"/>
            <a:chExt cx="805220" cy="582583"/>
          </a:xfrm>
        </p:grpSpPr>
        <p:sp>
          <p:nvSpPr>
            <p:cNvPr id="40" name="Arredondar Retângulo em um Canto Diagonal 39"/>
            <p:cNvSpPr/>
            <p:nvPr/>
          </p:nvSpPr>
          <p:spPr>
            <a:xfrm>
              <a:off x="8074955" y="344316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Arredondar Retângulo em um Canto Diagonal 40"/>
            <p:cNvSpPr/>
            <p:nvPr/>
          </p:nvSpPr>
          <p:spPr>
            <a:xfrm>
              <a:off x="7708523" y="402244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4,6%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aulobezerra\AppData\Local\Microsoft\Windows\Temporary Internet Files\Content.Outlook\ZE6MKZJE\mapa-rn-novo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6" y="1219534"/>
            <a:ext cx="9144000" cy="5326693"/>
          </a:xfrm>
          <a:prstGeom prst="rect">
            <a:avLst/>
          </a:prstGeom>
          <a:noFill/>
        </p:spPr>
      </p:pic>
      <p:sp>
        <p:nvSpPr>
          <p:cNvPr id="3" name="Rectangle 7"/>
          <p:cNvSpPr/>
          <p:nvPr/>
        </p:nvSpPr>
        <p:spPr>
          <a:xfrm>
            <a:off x="35675" y="115613"/>
            <a:ext cx="69541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i="1" spc="40" dirty="0" smtClean="0">
                <a:solidFill>
                  <a:srgbClr val="454647"/>
                </a:solidFill>
                <a:latin typeface="Arial" pitchFamily="34" charset="0"/>
                <a:cs typeface="Arial" pitchFamily="34" charset="0"/>
              </a:rPr>
              <a:t>Onde estão os</a:t>
            </a:r>
          </a:p>
          <a:p>
            <a:pPr>
              <a:defRPr/>
            </a:pPr>
            <a:r>
              <a:rPr lang="pt-BR" sz="3200" b="1" i="1" spc="4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Pequenos Negócios (MPEs + MEI)</a:t>
            </a:r>
          </a:p>
          <a:p>
            <a:pPr>
              <a:defRPr/>
            </a:pPr>
            <a:endParaRPr lang="pt-BR" sz="3200" b="1" i="1" spc="4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0" y="610912"/>
            <a:ext cx="6992471" cy="109850"/>
            <a:chOff x="2690037" y="6048376"/>
            <a:chExt cx="5310962" cy="95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2690037" y="6096000"/>
              <a:ext cx="5225225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edondar Retângulo em um Canto Diagonal 5"/>
            <p:cNvSpPr/>
            <p:nvPr/>
          </p:nvSpPr>
          <p:spPr>
            <a:xfrm>
              <a:off x="7905735" y="6048376"/>
              <a:ext cx="95264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DEC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6454588" y="6228678"/>
            <a:ext cx="2689412" cy="656553"/>
            <a:chOff x="-446567" y="3349255"/>
            <a:chExt cx="4136065" cy="787811"/>
          </a:xfrm>
        </p:grpSpPr>
        <p:sp>
          <p:nvSpPr>
            <p:cNvPr id="8" name="Arredondar Retângulo em um Canto Diagonal 7"/>
            <p:cNvSpPr/>
            <p:nvPr/>
          </p:nvSpPr>
          <p:spPr>
            <a:xfrm>
              <a:off x="-446567" y="3423974"/>
              <a:ext cx="4136065" cy="680417"/>
            </a:xfrm>
            <a:prstGeom prst="round2DiagRect">
              <a:avLst>
                <a:gd name="adj1" fmla="val 20404"/>
                <a:gd name="adj2" fmla="val 0"/>
              </a:avLst>
            </a:prstGeom>
            <a:gradFill flip="none" rotWithShape="1">
              <a:gsLst>
                <a:gs pos="0">
                  <a:srgbClr val="DECC12"/>
                </a:gs>
                <a:gs pos="50000">
                  <a:srgbClr val="DECC12"/>
                </a:gs>
                <a:gs pos="100000">
                  <a:srgbClr val="DECC12">
                    <a:lumMod val="80000"/>
                  </a:srgbClr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/>
            </a:p>
          </p:txBody>
        </p:sp>
        <p:cxnSp>
          <p:nvCxnSpPr>
            <p:cNvPr id="9" name="Conector reto 8"/>
            <p:cNvCxnSpPr/>
            <p:nvPr/>
          </p:nvCxnSpPr>
          <p:spPr>
            <a:xfrm>
              <a:off x="-437041" y="3349255"/>
              <a:ext cx="4117012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40"/>
            <p:cNvSpPr txBox="1">
              <a:spLocks noChangeArrowheads="1"/>
            </p:cNvSpPr>
            <p:nvPr/>
          </p:nvSpPr>
          <p:spPr bwMode="auto">
            <a:xfrm>
              <a:off x="320847" y="3435383"/>
              <a:ext cx="3028406" cy="701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600" b="1" i="1" dirty="0" smtClean="0">
                  <a:solidFill>
                    <a:srgbClr val="454647"/>
                  </a:solidFill>
                </a:rPr>
                <a:t>136.375 pequenos negócios</a:t>
              </a:r>
              <a:endParaRPr lang="pt-BR" sz="1600" i="1" dirty="0">
                <a:solidFill>
                  <a:srgbClr val="454647"/>
                </a:solidFill>
              </a:endParaRPr>
            </a:p>
          </p:txBody>
        </p:sp>
      </p:grp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1921927" y="1249981"/>
            <a:ext cx="1053765" cy="844264"/>
            <a:chOff x="7621708" y="417332"/>
            <a:chExt cx="822182" cy="592061"/>
          </a:xfrm>
        </p:grpSpPr>
        <p:sp>
          <p:nvSpPr>
            <p:cNvPr id="12" name="Arredondar Retângulo em um Canto Diagonal 11"/>
            <p:cNvSpPr/>
            <p:nvPr/>
          </p:nvSpPr>
          <p:spPr>
            <a:xfrm>
              <a:off x="7621708" y="570638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Arredondar Retângulo em um Canto Diagonal 12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12,0%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9410" y="10759"/>
            <a:ext cx="1133074" cy="1118792"/>
          </a:xfrm>
          <a:prstGeom prst="rect">
            <a:avLst/>
          </a:prstGeom>
          <a:noFill/>
        </p:spPr>
      </p:pic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5219256" y="1327077"/>
            <a:ext cx="988991" cy="855022"/>
            <a:chOff x="7716918" y="417332"/>
            <a:chExt cx="771643" cy="599605"/>
          </a:xfrm>
        </p:grpSpPr>
        <p:sp>
          <p:nvSpPr>
            <p:cNvPr id="16" name="Arredondar Retângulo em um Canto Diagonal 15"/>
            <p:cNvSpPr/>
            <p:nvPr/>
          </p:nvSpPr>
          <p:spPr>
            <a:xfrm>
              <a:off x="8049773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Arredondar Retângulo em um Canto Diagonal 16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5,5%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0" y="2090870"/>
            <a:ext cx="988993" cy="855022"/>
            <a:chOff x="7716918" y="417332"/>
            <a:chExt cx="771645" cy="599605"/>
          </a:xfrm>
        </p:grpSpPr>
        <p:sp>
          <p:nvSpPr>
            <p:cNvPr id="19" name="Arredondar Retângulo em um Canto Diagonal 18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Arredondar Retângulo em um Canto Diagonal 19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2,4%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upo 20"/>
          <p:cNvGrpSpPr>
            <a:grpSpLocks/>
          </p:cNvGrpSpPr>
          <p:nvPr/>
        </p:nvGrpSpPr>
        <p:grpSpPr bwMode="auto">
          <a:xfrm>
            <a:off x="6951232" y="1682080"/>
            <a:ext cx="988993" cy="855022"/>
            <a:chOff x="7716918" y="417332"/>
            <a:chExt cx="771645" cy="599605"/>
          </a:xfrm>
        </p:grpSpPr>
        <p:sp>
          <p:nvSpPr>
            <p:cNvPr id="22" name="Arredondar Retângulo em um Canto Diagonal 21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Arredondar Retângulo em um Canto Diagonal 22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4,9%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upo 23"/>
          <p:cNvGrpSpPr>
            <a:grpSpLocks/>
          </p:cNvGrpSpPr>
          <p:nvPr/>
        </p:nvGrpSpPr>
        <p:grpSpPr bwMode="auto">
          <a:xfrm>
            <a:off x="7915728" y="3664945"/>
            <a:ext cx="1010734" cy="895294"/>
            <a:chOff x="7655282" y="314140"/>
            <a:chExt cx="788608" cy="627847"/>
          </a:xfrm>
        </p:grpSpPr>
        <p:sp>
          <p:nvSpPr>
            <p:cNvPr id="25" name="Arredondar Retângulo em um Canto Diagonal 24"/>
            <p:cNvSpPr/>
            <p:nvPr/>
          </p:nvSpPr>
          <p:spPr>
            <a:xfrm>
              <a:off x="7655282" y="314140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Arredondar Retângulo em um Canto Diagonal 25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52,8%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upo 26"/>
          <p:cNvGrpSpPr>
            <a:grpSpLocks/>
          </p:cNvGrpSpPr>
          <p:nvPr/>
        </p:nvGrpSpPr>
        <p:grpSpPr bwMode="auto">
          <a:xfrm>
            <a:off x="259975" y="4231642"/>
            <a:ext cx="988993" cy="855022"/>
            <a:chOff x="7716918" y="417332"/>
            <a:chExt cx="771645" cy="599605"/>
          </a:xfrm>
        </p:grpSpPr>
        <p:sp>
          <p:nvSpPr>
            <p:cNvPr id="28" name="Arredondar Retângulo em um Canto Diagonal 27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Arredondar Retângulo em um Canto Diagonal 28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3,9%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upo 29"/>
          <p:cNvGrpSpPr>
            <a:grpSpLocks/>
          </p:cNvGrpSpPr>
          <p:nvPr/>
        </p:nvGrpSpPr>
        <p:grpSpPr bwMode="auto">
          <a:xfrm>
            <a:off x="458893" y="5865879"/>
            <a:ext cx="1053769" cy="841509"/>
            <a:chOff x="7621708" y="351859"/>
            <a:chExt cx="822182" cy="590128"/>
          </a:xfrm>
        </p:grpSpPr>
        <p:sp>
          <p:nvSpPr>
            <p:cNvPr id="31" name="Arredondar Retângulo em um Canto Diagonal 30"/>
            <p:cNvSpPr/>
            <p:nvPr/>
          </p:nvSpPr>
          <p:spPr>
            <a:xfrm>
              <a:off x="7621708" y="351859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Arredondar Retângulo em um Canto Diagonal 31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6,5%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upo 32"/>
          <p:cNvGrpSpPr>
            <a:grpSpLocks/>
          </p:cNvGrpSpPr>
          <p:nvPr/>
        </p:nvGrpSpPr>
        <p:grpSpPr bwMode="auto">
          <a:xfrm>
            <a:off x="3632392" y="5131609"/>
            <a:ext cx="1043008" cy="822749"/>
            <a:chOff x="7630101" y="417332"/>
            <a:chExt cx="813789" cy="576973"/>
          </a:xfrm>
        </p:grpSpPr>
        <p:sp>
          <p:nvSpPr>
            <p:cNvPr id="34" name="Arredondar Retângulo em um Canto Diagonal 33"/>
            <p:cNvSpPr/>
            <p:nvPr/>
          </p:nvSpPr>
          <p:spPr>
            <a:xfrm>
              <a:off x="7630101" y="555550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Arredondar Retângulo em um Canto Diagonal 34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3,9%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Grupo 35"/>
          <p:cNvGrpSpPr>
            <a:grpSpLocks/>
          </p:cNvGrpSpPr>
          <p:nvPr/>
        </p:nvGrpSpPr>
        <p:grpSpPr bwMode="auto">
          <a:xfrm>
            <a:off x="7067774" y="4789247"/>
            <a:ext cx="988993" cy="855022"/>
            <a:chOff x="7716918" y="417332"/>
            <a:chExt cx="771645" cy="599605"/>
          </a:xfrm>
        </p:grpSpPr>
        <p:sp>
          <p:nvSpPr>
            <p:cNvPr id="37" name="Arredondar Retângulo em um Canto Diagonal 36"/>
            <p:cNvSpPr/>
            <p:nvPr/>
          </p:nvSpPr>
          <p:spPr>
            <a:xfrm>
              <a:off x="8049775" y="578182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Arredondar Retângulo em um Canto Diagonal 37"/>
            <p:cNvSpPr/>
            <p:nvPr/>
          </p:nvSpPr>
          <p:spPr>
            <a:xfrm>
              <a:off x="7716918" y="417332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4,1%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o 38"/>
          <p:cNvGrpSpPr>
            <a:grpSpLocks/>
          </p:cNvGrpSpPr>
          <p:nvPr/>
        </p:nvGrpSpPr>
        <p:grpSpPr bwMode="auto">
          <a:xfrm>
            <a:off x="5045338" y="5696346"/>
            <a:ext cx="1032025" cy="830748"/>
            <a:chOff x="7708523" y="344316"/>
            <a:chExt cx="805220" cy="582583"/>
          </a:xfrm>
        </p:grpSpPr>
        <p:sp>
          <p:nvSpPr>
            <p:cNvPr id="40" name="Arredondar Retângulo em um Canto Diagonal 39"/>
            <p:cNvSpPr/>
            <p:nvPr/>
          </p:nvSpPr>
          <p:spPr>
            <a:xfrm>
              <a:off x="8074955" y="344316"/>
              <a:ext cx="438788" cy="438755"/>
            </a:xfrm>
            <a:prstGeom prst="round2Diag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Arredondar Retângulo em um Canto Diagonal 40"/>
            <p:cNvSpPr/>
            <p:nvPr/>
          </p:nvSpPr>
          <p:spPr>
            <a:xfrm>
              <a:off x="7708523" y="402244"/>
              <a:ext cx="726972" cy="524655"/>
            </a:xfrm>
            <a:prstGeom prst="round2DiagRect">
              <a:avLst/>
            </a:prstGeom>
            <a:solidFill>
              <a:srgbClr val="DECC1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3,9%</a:t>
              </a:r>
              <a:endPara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146" t="47362" r="84271" b="37361"/>
          <a:stretch>
            <a:fillRect/>
          </a:stretch>
        </p:blipFill>
        <p:spPr bwMode="auto">
          <a:xfrm>
            <a:off x="104775" y="3248025"/>
            <a:ext cx="1333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8"/>
          <p:cNvGrpSpPr>
            <a:grpSpLocks/>
          </p:cNvGrpSpPr>
          <p:nvPr/>
        </p:nvGrpSpPr>
        <p:grpSpPr bwMode="auto">
          <a:xfrm>
            <a:off x="-133350" y="1790207"/>
            <a:ext cx="1790700" cy="1660222"/>
            <a:chOff x="998739" y="5083573"/>
            <a:chExt cx="1790973" cy="1659978"/>
          </a:xfrm>
        </p:grpSpPr>
        <p:sp>
          <p:nvSpPr>
            <p:cNvPr id="6177" name="CaixaDeTexto 14"/>
            <p:cNvSpPr txBox="1">
              <a:spLocks noChangeArrowheads="1"/>
            </p:cNvSpPr>
            <p:nvPr/>
          </p:nvSpPr>
          <p:spPr bwMode="auto">
            <a:xfrm>
              <a:off x="998739" y="5728037"/>
              <a:ext cx="1790973" cy="101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DECC12"/>
                </a:buClr>
                <a:buSzPct val="100000"/>
              </a:pPr>
              <a:r>
                <a:rPr lang="pt-BR" sz="2000" i="1" dirty="0">
                  <a:solidFill>
                    <a:srgbClr val="454647"/>
                  </a:solidFill>
                </a:rPr>
                <a:t>Construção</a:t>
              </a:r>
            </a:p>
            <a:p>
              <a:pPr algn="ctr"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Civil</a:t>
              </a:r>
            </a:p>
            <a:p>
              <a:pPr algn="ctr"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(5.455)</a:t>
              </a:r>
              <a:endParaRPr lang="pt-BR" sz="2000" i="1" dirty="0">
                <a:solidFill>
                  <a:srgbClr val="454647"/>
                </a:solidFill>
              </a:endParaRPr>
            </a:p>
          </p:txBody>
        </p:sp>
        <p:sp>
          <p:nvSpPr>
            <p:cNvPr id="16" name="Rectangle 4"/>
            <p:cNvSpPr/>
            <p:nvPr/>
          </p:nvSpPr>
          <p:spPr>
            <a:xfrm>
              <a:off x="1388722" y="5083573"/>
              <a:ext cx="1011008" cy="769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4400" b="1" i="1" spc="40" dirty="0" smtClean="0">
                  <a:solidFill>
                    <a:srgbClr val="0070C0"/>
                  </a:solidFill>
                  <a:latin typeface="+mj-lt"/>
                  <a:cs typeface="Arial Narrow"/>
                </a:rPr>
                <a:t>4%</a:t>
              </a:r>
              <a:endParaRPr lang="pt-BR" sz="2400" b="1" i="1" spc="40" dirty="0">
                <a:solidFill>
                  <a:srgbClr val="0070C0"/>
                </a:solidFill>
                <a:latin typeface="+mj-lt"/>
                <a:cs typeface="Arial Narrow"/>
              </a:endParaRPr>
            </a:p>
          </p:txBody>
        </p:sp>
      </p:grp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 l="15938" t="44028" r="67708" b="32777"/>
          <a:stretch>
            <a:fillRect/>
          </a:stretch>
        </p:blipFill>
        <p:spPr bwMode="auto">
          <a:xfrm>
            <a:off x="1457325" y="3019425"/>
            <a:ext cx="14954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/>
          <a:srcRect l="32292" t="37222" r="40625" b="27361"/>
          <a:stretch>
            <a:fillRect/>
          </a:stretch>
        </p:blipFill>
        <p:spPr bwMode="auto">
          <a:xfrm>
            <a:off x="2952750" y="2552700"/>
            <a:ext cx="2476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 l="57916" t="27083" r="1979" b="19583"/>
          <a:stretch>
            <a:fillRect/>
          </a:stretch>
        </p:blipFill>
        <p:spPr bwMode="auto">
          <a:xfrm>
            <a:off x="5295900" y="1857375"/>
            <a:ext cx="3667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o 12"/>
          <p:cNvGrpSpPr>
            <a:grpSpLocks/>
          </p:cNvGrpSpPr>
          <p:nvPr/>
        </p:nvGrpSpPr>
        <p:grpSpPr bwMode="auto">
          <a:xfrm>
            <a:off x="3259138" y="1399682"/>
            <a:ext cx="1790700" cy="1352351"/>
            <a:chOff x="4630241" y="5083572"/>
            <a:chExt cx="1790973" cy="1352351"/>
          </a:xfrm>
        </p:grpSpPr>
        <p:sp>
          <p:nvSpPr>
            <p:cNvPr id="6175" name="CaixaDeTexto 22"/>
            <p:cNvSpPr txBox="1">
              <a:spLocks noChangeArrowheads="1"/>
            </p:cNvSpPr>
            <p:nvPr/>
          </p:nvSpPr>
          <p:spPr bwMode="auto">
            <a:xfrm>
              <a:off x="4630241" y="5728037"/>
              <a:ext cx="179097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Serviços</a:t>
              </a:r>
            </a:p>
            <a:p>
              <a:pPr algn="ctr"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(45.003)</a:t>
              </a:r>
              <a:endParaRPr lang="pt-BR" sz="2000" i="1" dirty="0">
                <a:solidFill>
                  <a:srgbClr val="454647"/>
                </a:solidFill>
              </a:endParaRPr>
            </a:p>
          </p:txBody>
        </p:sp>
        <p:sp>
          <p:nvSpPr>
            <p:cNvPr id="24" name="Rectangle 4"/>
            <p:cNvSpPr/>
            <p:nvPr/>
          </p:nvSpPr>
          <p:spPr>
            <a:xfrm>
              <a:off x="4860540" y="5083572"/>
              <a:ext cx="13303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4400" b="1" i="1" spc="40" dirty="0" smtClean="0">
                  <a:solidFill>
                    <a:srgbClr val="0070C0"/>
                  </a:solidFill>
                  <a:latin typeface="+mj-lt"/>
                  <a:cs typeface="Arial Narrow"/>
                </a:rPr>
                <a:t>33%</a:t>
              </a:r>
              <a:endParaRPr lang="pt-BR" sz="2400" b="1" i="1" spc="40" dirty="0">
                <a:solidFill>
                  <a:srgbClr val="0070C0"/>
                </a:solidFill>
                <a:latin typeface="+mj-lt"/>
                <a:cs typeface="Arial Narrow"/>
              </a:endParaRPr>
            </a:p>
          </p:txBody>
        </p:sp>
      </p:grpSp>
      <p:grpSp>
        <p:nvGrpSpPr>
          <p:cNvPr id="4" name="Grupo 9"/>
          <p:cNvGrpSpPr>
            <a:grpSpLocks/>
          </p:cNvGrpSpPr>
          <p:nvPr/>
        </p:nvGrpSpPr>
        <p:grpSpPr bwMode="auto">
          <a:xfrm>
            <a:off x="1319213" y="4359275"/>
            <a:ext cx="1792287" cy="1352351"/>
            <a:chOff x="2758033" y="5083572"/>
            <a:chExt cx="1790973" cy="1352351"/>
          </a:xfrm>
        </p:grpSpPr>
        <p:sp>
          <p:nvSpPr>
            <p:cNvPr id="6173" name="CaixaDeTexto 16"/>
            <p:cNvSpPr txBox="1">
              <a:spLocks noChangeArrowheads="1"/>
            </p:cNvSpPr>
            <p:nvPr/>
          </p:nvSpPr>
          <p:spPr bwMode="auto">
            <a:xfrm>
              <a:off x="2758033" y="5728037"/>
              <a:ext cx="179097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Indústria</a:t>
              </a:r>
            </a:p>
            <a:p>
              <a:pPr algn="ctr"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(24.548)</a:t>
              </a:r>
              <a:endParaRPr lang="pt-BR" sz="2000" i="1" dirty="0">
                <a:solidFill>
                  <a:srgbClr val="454647"/>
                </a:solidFill>
              </a:endParaRPr>
            </a:p>
          </p:txBody>
        </p:sp>
        <p:sp>
          <p:nvSpPr>
            <p:cNvPr id="18" name="Rectangle 4"/>
            <p:cNvSpPr/>
            <p:nvPr/>
          </p:nvSpPr>
          <p:spPr>
            <a:xfrm>
              <a:off x="2988925" y="5083572"/>
              <a:ext cx="132919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4400" b="1" i="1" spc="40" dirty="0" smtClean="0">
                  <a:solidFill>
                    <a:srgbClr val="0070C0"/>
                  </a:solidFill>
                  <a:latin typeface="+mj-lt"/>
                  <a:cs typeface="Arial Narrow"/>
                </a:rPr>
                <a:t>18%</a:t>
              </a:r>
              <a:endParaRPr lang="pt-BR" sz="2400" b="1" i="1" spc="40" dirty="0">
                <a:solidFill>
                  <a:srgbClr val="0070C0"/>
                </a:solidFill>
                <a:latin typeface="+mj-lt"/>
                <a:cs typeface="Arial Narrow"/>
              </a:endParaRPr>
            </a:p>
          </p:txBody>
        </p:sp>
      </p:grpSp>
      <p:sp>
        <p:nvSpPr>
          <p:cNvPr id="34" name="Rectangle 7"/>
          <p:cNvSpPr/>
          <p:nvPr/>
        </p:nvSpPr>
        <p:spPr>
          <a:xfrm>
            <a:off x="180975" y="215900"/>
            <a:ext cx="4619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i="1" spc="40" dirty="0">
                <a:solidFill>
                  <a:srgbClr val="0064C7"/>
                </a:solidFill>
                <a:latin typeface="Arial" pitchFamily="34" charset="0"/>
                <a:cs typeface="Arial" pitchFamily="34" charset="0"/>
              </a:rPr>
              <a:t>E O QUE ELAS FAZEM</a:t>
            </a:r>
          </a:p>
        </p:txBody>
      </p:sp>
      <p:grpSp>
        <p:nvGrpSpPr>
          <p:cNvPr id="5" name="Grupo 34"/>
          <p:cNvGrpSpPr>
            <a:grpSpLocks/>
          </p:cNvGrpSpPr>
          <p:nvPr/>
        </p:nvGrpSpPr>
        <p:grpSpPr bwMode="auto">
          <a:xfrm>
            <a:off x="0" y="704850"/>
            <a:ext cx="4762500" cy="95250"/>
            <a:chOff x="3237149" y="6048376"/>
            <a:chExt cx="4763850" cy="95248"/>
          </a:xfrm>
        </p:grpSpPr>
        <p:cxnSp>
          <p:nvCxnSpPr>
            <p:cNvPr id="36" name="Conector reto 35"/>
            <p:cNvCxnSpPr/>
            <p:nvPr/>
          </p:nvCxnSpPr>
          <p:spPr>
            <a:xfrm>
              <a:off x="3237149" y="6096000"/>
              <a:ext cx="4678101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redondar Retângulo em um Canto Diagonal 36"/>
            <p:cNvSpPr/>
            <p:nvPr/>
          </p:nvSpPr>
          <p:spPr>
            <a:xfrm>
              <a:off x="7905722" y="6048376"/>
              <a:ext cx="95277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DEC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 dirty="0"/>
            </a:p>
          </p:txBody>
        </p:sp>
      </p:grpSp>
      <p:sp>
        <p:nvSpPr>
          <p:cNvPr id="38" name="Rectangle 7"/>
          <p:cNvSpPr/>
          <p:nvPr/>
        </p:nvSpPr>
        <p:spPr>
          <a:xfrm>
            <a:off x="180975" y="800100"/>
            <a:ext cx="4124325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spc="40" dirty="0">
                <a:solidFill>
                  <a:srgbClr val="6E6D83"/>
                </a:solidFill>
                <a:latin typeface="Arial" pitchFamily="34" charset="0"/>
                <a:cs typeface="Arial" pitchFamily="34" charset="0"/>
              </a:rPr>
              <a:t>CONCENTRAÇÃO POR SETOR</a:t>
            </a:r>
          </a:p>
        </p:txBody>
      </p:sp>
      <p:grpSp>
        <p:nvGrpSpPr>
          <p:cNvPr id="6" name="Grupo 4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69" name="Imagem 48"/>
            <p:cNvPicPr>
              <a:picLocks noChangeAspect="1"/>
            </p:cNvPicPr>
            <p:nvPr/>
          </p:nvPicPr>
          <p:blipFill>
            <a:blip r:embed="rId4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0" name="Imagem 49"/>
            <p:cNvPicPr>
              <a:picLocks noChangeAspect="1"/>
            </p:cNvPicPr>
            <p:nvPr/>
          </p:nvPicPr>
          <p:blipFill>
            <a:blip r:embed="rId4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o 58"/>
          <p:cNvGrpSpPr>
            <a:grpSpLocks/>
          </p:cNvGrpSpPr>
          <p:nvPr/>
        </p:nvGrpSpPr>
        <p:grpSpPr bwMode="auto">
          <a:xfrm>
            <a:off x="2973201" y="5219363"/>
            <a:ext cx="2986087" cy="1171575"/>
            <a:chOff x="5661932" y="733425"/>
            <a:chExt cx="2986768" cy="1171575"/>
          </a:xfrm>
        </p:grpSpPr>
        <p:grpSp>
          <p:nvGrpSpPr>
            <p:cNvPr id="8" name="Grupo 59"/>
            <p:cNvGrpSpPr>
              <a:grpSpLocks/>
            </p:cNvGrpSpPr>
            <p:nvPr/>
          </p:nvGrpSpPr>
          <p:grpSpPr bwMode="auto">
            <a:xfrm>
              <a:off x="5661932" y="733425"/>
              <a:ext cx="2986768" cy="1171575"/>
              <a:chOff x="5881007" y="3729842"/>
              <a:chExt cx="2517569" cy="1307599"/>
            </a:xfrm>
          </p:grpSpPr>
          <p:sp>
            <p:nvSpPr>
              <p:cNvPr id="64" name="Arredondar Retângulo em um Canto Diagonal 63"/>
              <p:cNvSpPr/>
              <p:nvPr/>
            </p:nvSpPr>
            <p:spPr>
              <a:xfrm>
                <a:off x="5881007" y="3800715"/>
                <a:ext cx="2517569" cy="1236726"/>
              </a:xfrm>
              <a:prstGeom prst="round2DiagRect">
                <a:avLst>
                  <a:gd name="adj1" fmla="val 3224"/>
                  <a:gd name="adj2" fmla="val 0"/>
                </a:avLst>
              </a:prstGeom>
              <a:gradFill flip="none" rotWithShape="1">
                <a:gsLst>
                  <a:gs pos="0">
                    <a:srgbClr val="DECC12"/>
                  </a:gs>
                  <a:gs pos="50000">
                    <a:srgbClr val="DECC12"/>
                  </a:gs>
                  <a:gs pos="100000">
                    <a:srgbClr val="DECC12">
                      <a:lumMod val="8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>
                  <a:defRPr/>
                </a:pPr>
                <a:endParaRPr lang="pt-BR" dirty="0"/>
              </a:p>
            </p:txBody>
          </p:sp>
          <p:cxnSp>
            <p:nvCxnSpPr>
              <p:cNvPr id="65" name="Conector reto 64"/>
              <p:cNvCxnSpPr/>
              <p:nvPr/>
            </p:nvCxnSpPr>
            <p:spPr>
              <a:xfrm>
                <a:off x="5886361" y="3729842"/>
                <a:ext cx="2506862" cy="0"/>
              </a:xfrm>
              <a:prstGeom prst="line">
                <a:avLst/>
              </a:prstGeom>
              <a:ln w="19050">
                <a:solidFill>
                  <a:srgbClr val="DECC1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o 60"/>
            <p:cNvGrpSpPr>
              <a:grpSpLocks/>
            </p:cNvGrpSpPr>
            <p:nvPr/>
          </p:nvGrpSpPr>
          <p:grpSpPr bwMode="auto">
            <a:xfrm>
              <a:off x="5819775" y="852488"/>
              <a:ext cx="2666999" cy="1043369"/>
              <a:chOff x="5819775" y="5197649"/>
              <a:chExt cx="2666999" cy="1043369"/>
            </a:xfrm>
          </p:grpSpPr>
          <p:sp>
            <p:nvSpPr>
              <p:cNvPr id="6165" name="CaixaDeTexto 61"/>
              <p:cNvSpPr txBox="1">
                <a:spLocks noChangeArrowheads="1"/>
              </p:cNvSpPr>
              <p:nvPr/>
            </p:nvSpPr>
            <p:spPr bwMode="auto">
              <a:xfrm>
                <a:off x="5819775" y="5594687"/>
                <a:ext cx="266699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buClr>
                    <a:srgbClr val="DECC12"/>
                  </a:buClr>
                  <a:buSzPct val="100000"/>
                </a:pPr>
                <a:r>
                  <a:rPr lang="pt-BR" i="1" dirty="0" smtClean="0">
                    <a:solidFill>
                      <a:schemeClr val="bg1"/>
                    </a:solidFill>
                  </a:rPr>
                  <a:t>pequenos negócios estão no </a:t>
                </a:r>
                <a:r>
                  <a:rPr lang="pt-BR" i="1" dirty="0">
                    <a:solidFill>
                      <a:schemeClr val="bg1"/>
                    </a:solidFill>
                  </a:rPr>
                  <a:t>comércio</a:t>
                </a:r>
              </a:p>
            </p:txBody>
          </p:sp>
          <p:sp>
            <p:nvSpPr>
              <p:cNvPr id="63" name="Rectangle 4"/>
              <p:cNvSpPr/>
              <p:nvPr/>
            </p:nvSpPr>
            <p:spPr>
              <a:xfrm>
                <a:off x="5900111" y="5197649"/>
                <a:ext cx="2505646" cy="523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2800" b="1" i="1" spc="40" dirty="0">
                    <a:solidFill>
                      <a:schemeClr val="bg1"/>
                    </a:solidFill>
                    <a:latin typeface="+mj-lt"/>
                    <a:cs typeface="Arial Narrow"/>
                  </a:rPr>
                  <a:t>1 EM CADA 2</a:t>
                </a:r>
                <a:endParaRPr lang="pt-BR" sz="1400" b="1" i="1" spc="40" dirty="0">
                  <a:solidFill>
                    <a:schemeClr val="bg1"/>
                  </a:solidFill>
                  <a:latin typeface="+mj-lt"/>
                  <a:cs typeface="Arial Narrow"/>
                </a:endParaRPr>
              </a:p>
            </p:txBody>
          </p:sp>
        </p:grpSp>
      </p:grpSp>
      <p:grpSp>
        <p:nvGrpSpPr>
          <p:cNvPr id="10" name="Grupo 38"/>
          <p:cNvGrpSpPr>
            <a:grpSpLocks/>
          </p:cNvGrpSpPr>
          <p:nvPr/>
        </p:nvGrpSpPr>
        <p:grpSpPr bwMode="auto">
          <a:xfrm>
            <a:off x="6257929" y="5311775"/>
            <a:ext cx="1790701" cy="1352351"/>
            <a:chOff x="6257850" y="5407422"/>
            <a:chExt cx="1790973" cy="1352351"/>
          </a:xfrm>
        </p:grpSpPr>
        <p:sp>
          <p:nvSpPr>
            <p:cNvPr id="6161" name="CaixaDeTexto 24"/>
            <p:cNvSpPr txBox="1">
              <a:spLocks noChangeArrowheads="1"/>
            </p:cNvSpPr>
            <p:nvPr/>
          </p:nvSpPr>
          <p:spPr bwMode="auto">
            <a:xfrm>
              <a:off x="6257850" y="6051887"/>
              <a:ext cx="179097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Comércio</a:t>
              </a:r>
            </a:p>
            <a:p>
              <a:pPr algn="ctr"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(61.369)</a:t>
              </a:r>
              <a:endParaRPr lang="pt-BR" sz="2000" i="1" dirty="0">
                <a:solidFill>
                  <a:srgbClr val="454647"/>
                </a:solidFill>
              </a:endParaRPr>
            </a:p>
          </p:txBody>
        </p:sp>
        <p:sp>
          <p:nvSpPr>
            <p:cNvPr id="26" name="Rectangle 4"/>
            <p:cNvSpPr/>
            <p:nvPr/>
          </p:nvSpPr>
          <p:spPr>
            <a:xfrm>
              <a:off x="6488148" y="5407422"/>
              <a:ext cx="13303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4400" b="1" i="1" spc="40" dirty="0" smtClean="0">
                  <a:solidFill>
                    <a:srgbClr val="0070C0"/>
                  </a:solidFill>
                  <a:latin typeface="+mj-lt"/>
                  <a:cs typeface="Arial Narrow"/>
                </a:rPr>
                <a:t>45%</a:t>
              </a:r>
              <a:endParaRPr lang="pt-BR" sz="2400" b="1" i="1" spc="40" dirty="0">
                <a:solidFill>
                  <a:srgbClr val="0070C0"/>
                </a:solidFill>
                <a:latin typeface="+mj-lt"/>
                <a:cs typeface="Arial Narrow"/>
              </a:endParaRPr>
            </a:p>
          </p:txBody>
        </p:sp>
      </p:grpSp>
      <p:pic>
        <p:nvPicPr>
          <p:cNvPr id="35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8798" y="10759"/>
            <a:ext cx="1133074" cy="111879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6" name="Grupo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83" name="Imagem 19"/>
            <p:cNvPicPr>
              <a:picLocks noChangeAspect="1"/>
            </p:cNvPicPr>
            <p:nvPr/>
          </p:nvPicPr>
          <p:blipFill>
            <a:blip r:embed="rId3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Imagem 20"/>
            <p:cNvPicPr>
              <a:picLocks noChangeAspect="1"/>
            </p:cNvPicPr>
            <p:nvPr/>
          </p:nvPicPr>
          <p:blipFill>
            <a:blip r:embed="rId3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9410" y="10759"/>
            <a:ext cx="1133074" cy="1118792"/>
          </a:xfrm>
          <a:prstGeom prst="rect">
            <a:avLst/>
          </a:prstGeom>
          <a:noFill/>
        </p:spPr>
      </p:pic>
      <p:grpSp>
        <p:nvGrpSpPr>
          <p:cNvPr id="8" name="Grupo 34"/>
          <p:cNvGrpSpPr>
            <a:grpSpLocks/>
          </p:cNvGrpSpPr>
          <p:nvPr/>
        </p:nvGrpSpPr>
        <p:grpSpPr bwMode="auto">
          <a:xfrm>
            <a:off x="0" y="704850"/>
            <a:ext cx="4762500" cy="95250"/>
            <a:chOff x="3237149" y="6048376"/>
            <a:chExt cx="4763850" cy="95248"/>
          </a:xfrm>
        </p:grpSpPr>
        <p:cxnSp>
          <p:nvCxnSpPr>
            <p:cNvPr id="9" name="Conector reto 8"/>
            <p:cNvCxnSpPr/>
            <p:nvPr/>
          </p:nvCxnSpPr>
          <p:spPr>
            <a:xfrm>
              <a:off x="3237149" y="6096000"/>
              <a:ext cx="4678101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redondar Retângulo em um Canto Diagonal 9"/>
            <p:cNvSpPr/>
            <p:nvPr/>
          </p:nvSpPr>
          <p:spPr>
            <a:xfrm>
              <a:off x="7905722" y="6048376"/>
              <a:ext cx="95277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DEC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2000" dirty="0"/>
            </a:p>
          </p:txBody>
        </p:sp>
      </p:grpSp>
      <p:sp>
        <p:nvSpPr>
          <p:cNvPr id="11" name="Rectangle 7"/>
          <p:cNvSpPr/>
          <p:nvPr/>
        </p:nvSpPr>
        <p:spPr>
          <a:xfrm>
            <a:off x="180975" y="215900"/>
            <a:ext cx="4619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i="1" spc="40" dirty="0" smtClean="0">
                <a:solidFill>
                  <a:srgbClr val="0064C7"/>
                </a:solidFill>
                <a:latin typeface="Arial" pitchFamily="34" charset="0"/>
                <a:cs typeface="Arial" pitchFamily="34" charset="0"/>
              </a:rPr>
              <a:t>PIB – RN, NE e Brasil</a:t>
            </a:r>
            <a:endParaRPr lang="pt-BR" sz="2800" b="1" i="1" spc="40" dirty="0">
              <a:solidFill>
                <a:srgbClr val="0064C7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667436" y="1148603"/>
          <a:ext cx="5045337" cy="14935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787361"/>
                <a:gridCol w="1085992"/>
                <a:gridCol w="1085992"/>
                <a:gridCol w="1085992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/>
                        <a:t>Anos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Variação Real Anual (%)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RN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NE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BR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2008/2009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11,42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12,04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8,69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2009/2010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4,10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4,15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4,55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2010/2011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6,23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4,12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4,56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2011/2012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1,59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-0,56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-1,67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Var. Acumulada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5,83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4,94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/>
                        <a:t>4,03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1693209" y="3097643"/>
          <a:ext cx="4890471" cy="318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6" name="Imagem 13"/>
            <p:cNvPicPr>
              <a:picLocks noChangeAspect="1"/>
            </p:cNvPicPr>
            <p:nvPr/>
          </p:nvPicPr>
          <p:blipFill>
            <a:blip r:embed="rId2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Imagem 14"/>
            <p:cNvPicPr>
              <a:picLocks noChangeAspect="1"/>
            </p:cNvPicPr>
            <p:nvPr/>
          </p:nvPicPr>
          <p:blipFill>
            <a:blip r:embed="rId2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4"/>
          <p:cNvGrpSpPr/>
          <p:nvPr/>
        </p:nvGrpSpPr>
        <p:grpSpPr>
          <a:xfrm flipH="1">
            <a:off x="3083878" y="768267"/>
            <a:ext cx="5926772" cy="95248"/>
            <a:chOff x="2074227" y="6048376"/>
            <a:chExt cx="5926772" cy="95248"/>
          </a:xfrm>
          <a:solidFill>
            <a:srgbClr val="0064C7"/>
          </a:solidFill>
        </p:grpSpPr>
        <p:cxnSp>
          <p:nvCxnSpPr>
            <p:cNvPr id="26" name="Conector reto 25"/>
            <p:cNvCxnSpPr/>
            <p:nvPr/>
          </p:nvCxnSpPr>
          <p:spPr>
            <a:xfrm>
              <a:off x="2074227" y="6095999"/>
              <a:ext cx="5841047" cy="0"/>
            </a:xfrm>
            <a:prstGeom prst="line">
              <a:avLst/>
            </a:prstGeom>
            <a:grpFill/>
            <a:ln w="19050">
              <a:solidFill>
                <a:srgbClr val="0064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redondar Retângulo em um Canto Diagonal 26"/>
            <p:cNvSpPr/>
            <p:nvPr/>
          </p:nvSpPr>
          <p:spPr>
            <a:xfrm>
              <a:off x="7905751" y="6048376"/>
              <a:ext cx="95248" cy="95248"/>
            </a:xfrm>
            <a:prstGeom prst="round2DiagRect">
              <a:avLst>
                <a:gd name="adj1" fmla="val 23841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28" name="Retângulo 27"/>
          <p:cNvSpPr/>
          <p:nvPr/>
        </p:nvSpPr>
        <p:spPr>
          <a:xfrm>
            <a:off x="1409700" y="401622"/>
            <a:ext cx="7439025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BR" sz="2800" b="1" i="1" spc="40" dirty="0" smtClean="0">
                <a:solidFill>
                  <a:srgbClr val="0070C0"/>
                </a:solidFill>
                <a:latin typeface="+mj-lt"/>
                <a:cs typeface="Arial Narrow"/>
              </a:rPr>
              <a:t>Evolução dos Optantes</a:t>
            </a:r>
          </a:p>
          <a:p>
            <a:pPr algn="r">
              <a:lnSpc>
                <a:spcPct val="90000"/>
              </a:lnSpc>
              <a:defRPr/>
            </a:pPr>
            <a:r>
              <a:rPr lang="pt-BR" sz="2800" b="1" i="1" spc="40" dirty="0" smtClean="0">
                <a:solidFill>
                  <a:srgbClr val="0070C0"/>
                </a:solidFill>
                <a:latin typeface="+mj-lt"/>
                <a:cs typeface="Arial Narrow"/>
              </a:rPr>
              <a:t> pelo Simples Nacional</a:t>
            </a:r>
            <a:endParaRPr lang="pt-BR" sz="2800" b="1" i="1" spc="40" dirty="0">
              <a:solidFill>
                <a:srgbClr val="0070C0"/>
              </a:solidFill>
              <a:latin typeface="+mj-lt"/>
              <a:cs typeface="Arial Narrow"/>
            </a:endParaRPr>
          </a:p>
        </p:txBody>
      </p:sp>
      <p:pic>
        <p:nvPicPr>
          <p:cNvPr id="14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3074" cy="1118792"/>
          </a:xfrm>
          <a:prstGeom prst="rect">
            <a:avLst/>
          </a:prstGeom>
          <a:noFill/>
        </p:spPr>
      </p:pic>
      <p:pic>
        <p:nvPicPr>
          <p:cNvPr id="11265" name="Picture 1" descr="SIN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856" y="1652689"/>
            <a:ext cx="6831106" cy="417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322735" y="5337872"/>
            <a:ext cx="7487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i="1" spc="40" dirty="0" smtClean="0">
                <a:solidFill>
                  <a:srgbClr val="454647"/>
                </a:solidFill>
                <a:latin typeface="Arial" pitchFamily="34" charset="0"/>
                <a:cs typeface="Arial" pitchFamily="34" charset="0"/>
              </a:rPr>
              <a:t>Estado do Rio Grande do Norte</a:t>
            </a:r>
            <a:endParaRPr lang="pt-BR" sz="2800" b="1" i="1" spc="40" dirty="0">
              <a:solidFill>
                <a:srgbClr val="45464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0" y="5747104"/>
            <a:ext cx="6078071" cy="201875"/>
            <a:chOff x="1977677" y="6048376"/>
            <a:chExt cx="6023322" cy="95248"/>
          </a:xfrm>
        </p:grpSpPr>
        <p:cxnSp>
          <p:nvCxnSpPr>
            <p:cNvPr id="11" name="Conector reto 10"/>
            <p:cNvCxnSpPr/>
            <p:nvPr/>
          </p:nvCxnSpPr>
          <p:spPr>
            <a:xfrm>
              <a:off x="1977677" y="6096000"/>
              <a:ext cx="5937592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redondar Retângulo em um Canto Diagonal 11"/>
            <p:cNvSpPr/>
            <p:nvPr/>
          </p:nvSpPr>
          <p:spPr>
            <a:xfrm>
              <a:off x="7905744" y="6048376"/>
              <a:ext cx="95255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DEC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3" name="Grupo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83" name="Imagem 17"/>
            <p:cNvPicPr>
              <a:picLocks noChangeAspect="1"/>
            </p:cNvPicPr>
            <p:nvPr/>
          </p:nvPicPr>
          <p:blipFill>
            <a:blip r:embed="rId2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Imagem 18"/>
            <p:cNvPicPr>
              <a:picLocks noChangeAspect="1"/>
            </p:cNvPicPr>
            <p:nvPr/>
          </p:nvPicPr>
          <p:blipFill>
            <a:blip r:embed="rId2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0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1113" y="0"/>
            <a:ext cx="1592129" cy="1572061"/>
          </a:xfrm>
          <a:prstGeom prst="rect">
            <a:avLst/>
          </a:prstGeom>
          <a:noFill/>
        </p:spPr>
      </p:pic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399878" y="1628684"/>
          <a:ext cx="4292301" cy="2819603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796988"/>
                <a:gridCol w="1495313"/>
              </a:tblGrid>
              <a:tr h="25720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b="1" dirty="0" smtClean="0"/>
                        <a:t> Capital: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2060"/>
                          </a:solidFill>
                        </a:rPr>
                        <a:t>Natal</a:t>
                      </a:r>
                      <a:endParaRPr lang="pt-BR" sz="12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</a:tr>
              <a:tr h="26962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b="1" dirty="0" smtClean="0"/>
                        <a:t> População </a:t>
                      </a:r>
                      <a:r>
                        <a:rPr lang="pt-BR" sz="1200" b="1" dirty="0"/>
                        <a:t>estimada </a:t>
                      </a:r>
                      <a:r>
                        <a:rPr lang="pt-BR" sz="1200" b="1" dirty="0" smtClean="0"/>
                        <a:t>2015: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2060"/>
                          </a:solidFill>
                        </a:rPr>
                        <a:t>3.442.175</a:t>
                      </a:r>
                      <a:endParaRPr lang="pt-BR" sz="12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</a:tr>
              <a:tr h="25720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b="1" dirty="0" smtClean="0"/>
                        <a:t> Área </a:t>
                      </a:r>
                      <a:r>
                        <a:rPr lang="pt-BR" sz="1200" b="1" dirty="0"/>
                        <a:t>(km²</a:t>
                      </a:r>
                      <a:r>
                        <a:rPr lang="pt-BR" sz="1200" b="1" dirty="0" smtClean="0"/>
                        <a:t>):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2060"/>
                          </a:solidFill>
                        </a:rPr>
                        <a:t>52.811,126</a:t>
                      </a:r>
                      <a:endParaRPr lang="pt-BR" sz="12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</a:tr>
              <a:tr h="25720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b="1" dirty="0" smtClean="0"/>
                        <a:t> Densidade </a:t>
                      </a:r>
                      <a:r>
                        <a:rPr lang="pt-BR" sz="1200" b="1" dirty="0"/>
                        <a:t>demográfica (</a:t>
                      </a:r>
                      <a:r>
                        <a:rPr lang="pt-BR" sz="1200" b="1" dirty="0" smtClean="0"/>
                        <a:t>hab./</a:t>
                      </a:r>
                      <a:r>
                        <a:rPr lang="pt-BR" sz="1200" b="1" dirty="0"/>
                        <a:t>km²</a:t>
                      </a:r>
                      <a:r>
                        <a:rPr lang="pt-BR" sz="1200" b="1" dirty="0" smtClean="0"/>
                        <a:t>):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2060"/>
                          </a:solidFill>
                        </a:rPr>
                        <a:t>59,99</a:t>
                      </a:r>
                      <a:endParaRPr lang="pt-BR" sz="12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</a:tr>
              <a:tr h="6070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b="1" dirty="0" smtClean="0"/>
                        <a:t> Rendimento </a:t>
                      </a:r>
                      <a:r>
                        <a:rPr lang="pt-BR" sz="1200" b="1" dirty="0"/>
                        <a:t>nominal mensal domiciliar per capita da população residente 2014 (Reais</a:t>
                      </a:r>
                      <a:r>
                        <a:rPr lang="pt-BR" sz="1200" b="1" dirty="0" smtClean="0"/>
                        <a:t>):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2060"/>
                          </a:solidFill>
                        </a:rPr>
                        <a:t>695</a:t>
                      </a:r>
                      <a:endParaRPr lang="pt-BR" sz="12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</a:tr>
              <a:tr h="429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200" b="1" dirty="0" smtClean="0"/>
                        <a:t> Distribuição por sexo:</a:t>
                      </a:r>
                      <a:endParaRPr lang="pt-BR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002060"/>
                          </a:solidFill>
                        </a:rPr>
                        <a:t>51,1% </a:t>
                      </a:r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Mulheres</a:t>
                      </a:r>
                    </a:p>
                    <a:p>
                      <a:r>
                        <a:rPr lang="pt-BR" sz="1200" b="0" dirty="0" smtClean="0">
                          <a:solidFill>
                            <a:srgbClr val="002060"/>
                          </a:solidFill>
                        </a:rPr>
                        <a:t>48,9% </a:t>
                      </a:r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Homens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</a:tr>
              <a:tr h="4295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b="1" dirty="0" smtClean="0"/>
                        <a:t> Distribuição por região: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002060"/>
                          </a:solidFill>
                        </a:rPr>
                        <a:t>77,8% </a:t>
                      </a:r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zona urbana</a:t>
                      </a:r>
                    </a:p>
                    <a:p>
                      <a:r>
                        <a:rPr lang="pt-BR" sz="1200" b="0" dirty="0" smtClean="0">
                          <a:solidFill>
                            <a:srgbClr val="002060"/>
                          </a:solidFill>
                        </a:rPr>
                        <a:t>22,2% </a:t>
                      </a:r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zona rural</a:t>
                      </a:r>
                      <a:endParaRPr lang="pt-BR" sz="12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</a:tr>
              <a:tr h="25720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b="1" dirty="0" smtClean="0"/>
                        <a:t> Número </a:t>
                      </a:r>
                      <a:r>
                        <a:rPr lang="pt-BR" sz="1200" b="1" dirty="0"/>
                        <a:t>de </a:t>
                      </a:r>
                      <a:r>
                        <a:rPr lang="pt-BR" sz="1200" b="1" dirty="0" smtClean="0"/>
                        <a:t>Municípios: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002060"/>
                          </a:solidFill>
                        </a:rPr>
                        <a:t>167</a:t>
                      </a:r>
                      <a:endParaRPr lang="pt-BR" sz="12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76901" marR="76901" marT="38450" marB="38450" anchor="ctr"/>
                </a:tc>
              </a:tr>
            </a:tbl>
          </a:graphicData>
        </a:graphic>
      </p:graphicFrame>
      <p:sp>
        <p:nvSpPr>
          <p:cNvPr id="18434" name="AutoShape 2" descr="data:image/png;base64,iVBORw0KGgoAAAANSUhEUgAAAo8AAAHgCAYAAADE2odpAAAgAElEQVR4Xuy9+XOc2XUleL4190Ri3wlwZ3GrUpXKpc2SbNlWy55p293t7rE9btkdMfP3TExE/zIdMx0ajbun3e7xKtlqy5K1lUq1k8UiQRIkQWJLAAkg9+VbJ+5LZDIBZCJ3IBO4L4JBFvJ979133gfUwV3OlRI7URd7w3IcLMTimHn0CJEvfa705TP/d+7hInxXL3Uch8z9R/DOz0Lx+w6tTXfxwcaHiOfj4rMx3yjSxhDylin+O2dlEC/sIGUkYDoGrkRuIuyJdNzGnlnwsQFrJw91KgDMKj1jFhvCCDACjAAjwAicNQSkSvKYNixsZXKYhQMrHof3/NxZw6PqebtFHmmz9L0FBC6dh+T17N/bcbCcWYVX9WI9HcV6egMjvhFkjWFE01HEC9vIWGkE1CCuDN6AImun+65SgHU/CVmTId0KQjrlxz3dl8mnYwQYAUaAEehnBMrkMW/ZWNxJ4NLQALyqAnNrG3Y6zQSSvHxd8jyKF8dxkLm3AP/1K5BUteq7lLfzWE4u42n8OSLeCBL5LD7ZWse54AVMBCcg4YwwKfY+9vPPGradEWAEGAFG4JQgIMgjeRyX4knMhIOIePXy0QrLq5A9OrSx0VNy3NaO0VXyCMC1LGTvPzqSQJLlW7ktfBy7C8OwMD9wHqn8ACynnHXQ2uH66akYYD1JQvGpwCt+9j72092xrYwAI8AIMAKnBgFBHleSGQR1bR9xLJ0wt/AYamQA2sTYqTl0swfpNnkke1zDQHZhEYGb1wBZrmki5TdGMxuYDEyDvMX3NnfOFIF072Zh5ywo80FI47VxavaOeT4jwAgwAowAI8AINIaAII/PdlMY9HmqkkcKX+cWnyL0mduH8/Ia26PvZxGB9l273PVz2Lk8ck+WECQC2eAgAvnp5i5yltXgE30+bdmGtZaBGtKB694+PwybzwgwAowAI8AI9B8Cgjx+Et3GrYnhqtbnHj+Fd25GeMWOysvrh6NTBTMNSZKhSEWLbRdYS6ahKbLw4MWyefF107ER0osh/MjKKnwX5zAQCnb9mHYqjfzyGgLXrzS8F53h8Xa8bHvDD/bhRNcE3E/ScEwH6vUwEOrDQ7DJjAAjwAgwAoxAHyMgyCOFPm+ODVU9BsnJEJGhsGrm0dOmvGIngctGJo+8aWEusp/oPY+nkcwXICsKbNdBSNOQMk1Q4HMi6EeJWKYKJnyairRhiq8VLAcTRh6KJCEyPSGKibo9rN0EClsxBK5cbGqraDqLpXjq9IexuXCmqfeCJzMCjAAjwAgwAp1EQHqysuQS6ahGHokwFlbXyxXX5BUrrEbhv9Z5zcN2D0VFP892EhgLBeBRZKymsrg6HIYqy8IjV3lGIoXxvIERf+NhT5LUaSac3O55Wq12pzD2w1gcKaOoB3kah7vhwF5Kc+j6NF4un4kRYAQYAUag5xGQPl164k6GAuUwbqXFVG1NxTJKRbhWkJpsToSye2mQ9/SV0aHyOYgwkheSRlBTD3kie8n2WrYY6xuiEtszO920uYs7SUGYT+Og0LVzJwXXdjl0fRovmM/ECDACjAAj0NMI7BMJP2hpKWR98OtCwsfrhTZaPU/yuE9MIeaHsQRujA0eS1j5OM9HBNLcTUAfHW4abyLQpN15KuV8SqHrkA73spdle47zpeS9GAFGgBFgBM40ArXJo+OAimVqteWjz/SJsX1eyW4iSeFYTVGqekippeJ8JHTqiGMlnuTxNba2xZeaIZKnNYxN3kc8KMr2qENe4PJLfdJuvoe8NiPACDACjAAjcNYRqEkeiazQOMq7mLl7H/4rF09UwidpmHh8Sr2OtV7OEpGUZQna2AjUocG67zEV0pCe56kaKcB+uBe+5p7Xp+pq+TCMACPACDACvYtATfIohLEvXzhSsLqR1nrdPjrJDF0fH67qkez23ie+vuPA3N4VHslGiCSF94lEUrHQqRl7uo90HpUJ5Km5Vj4II8AIMAKMQO8iUJM81sp3PHgUN19AZvHZsVYiV9pwlMxQ78LeBcuISMa2YcR2i0RyfAzq4EDVjYg87uQNyHBPhzeSCWQXXihekhFgBBgBRoARqI5AVfJInU6s2HbDVb4k4WOsRWvmR3YD/ALlZBoWluOpmgLn3di3l9YkEljZi7xsm+PA2NgShTZEJOWAH0rALyrnK1sflgTR6e/Sv3vpfE3ZwgSyKbh4MiPACDACjAAj0CoCVclj/tlzeCYnmsplbFWXsFXDSYaGCA8VylBf7rM2yONK5NGnqhjw6rg0FC5DQOHpaDoniCVpWYpfBtIZWFvbUK5c3FdYRGuosiQqsuP5glhjJhwQz6+nM0Iknfagjjs9X7VdSSCHvHDnda7CPmvfGHxeRoARYAQYga4jUJU8NhqyPmgdSfhAUeCZmuiq4UR4iCDlTAuXh6uHZrtqQA8sTsUvVEld0nK8NhIpi55XajwSMSyNgfV1JCYnMRMOlueSYDoJqdfrnEMV7f3gnSQBcWc5IzQgFZ8K6byfWxj2wPvKJjACjAAjwAicHgQOk0fHETmMzbbGK0GSf7Ikqn9r5dt1AjoqkpkMB4THsR7p6cR+vbwGkeiPo9vCe0htFolMljyEIV0TXslE3hBfC8Z3EBmKIDA02LS3lsgqFdv0xUgB7rOijI+kSFDG/YBPATyA6wV7I/viEtlIRoARYAQYgV5F4BB5pPCzpMgNyb/UOhR5Lr3zs1D8vo6dmzxky4kMDNeB67ggTxuPIgLkESTvoU9XBTZEKKsRazebQ2Fjs9xushn8yNtLofJ+GaQDKS0ZsHaKXYYqh6zJkFQZkk8tftmrlMklQv1yQraTEWAEGAFGgBE4GQQOkUch0XO1/d7VQgPy2iVIemfEmykUS/l7RJBUST6b0jwdeEdI3F0bGW7aM0wElULXfTeWbSBvC7PdnAXHsEVIu9YQoW4ilXuE0h1gT2Xf3TkbzAgwAowAI9BVBA6Rx1bzHQ9aST2Zs/cfIXDz2tFakQ0ej8KxacPaVxjS4KM87QACzRLIO9Ft5Cyr9wtmGrxp4ZUkhyTVB+WKxJIIppMy4JjOvlXISymP+uBOKBzubhBfnsYIMAKMACNwuhHYRx4prGls7zQs0VMPmlY0IEmCZzebh1/XEK6ooqawKRFIDlfXQ72xzwWBHB6sm55AuY4ryTQ+OzUqyPvzeAopg3oDntJB+ZJZB1LSEp5KypukoYZ0YMwLjJzSc/OxGAFGgBFgBBiBBhHYRx6p2MUzPdmURE+9fazdBKx4vOE8Oyr+mAj6RHHGtZFBITdDVcXLiTQGfZ5ylXC9ffnz+gjUI5BE1kvpApWk/Z2VjVPjhayHElVvYyP/kkSyBFA9yPhzRoARYAQYgVOOQJk8CqHv6GaxJWGHR2E1ClmRoU2M1V357uYOro9EhIZhqXKYij9KmoV1F+AJTSFQi0BW5jhS1fbVkUi5sv1U9sk+AjUR5o7asNaKvcE5lN3UK8aTGQFGgBFgBE4ZAoI8lvMTb1/v2vGIpOjjo1DCtctZKSz6MBbHa5MjoiCG6hpShRpdVLpm6dlbmO6Gus9oo8Plw7+3tikEwkvj5thQuZsNeYLfX9s6e0CRUlH0ZQW3KK4Z9HA+5Nl7E/jEjAAjwAicaQQEeaQiGf+FuarhaiIKpCFIUjDtDlGBfeVi1X3I00geLdJt5LzGdpFu/vlKAlmtspo0JCu72JQ63DS/U/8/cTCUTSdSh7zAoM45kf1/vXwCRoARYAQYgToISJt3PnBlr3ef16lrqJEA+b0F+K9fgaTuaeztbUYyMEROOkFSu2b/KV+4VIUdVVRRJEOjJDh+kDz2m+5jp6+OQtnYKRbWVGpJlryRiCjc2abToPN6jAAjwAgwAj2BgBT9xdtuN/Ica53ONQxkFxYPSfiQt4v+sNfxZN8L8kLn5s9hcSdRrrDOWxYiXs+hbj4HQ9sna/kJ7k7h7LgNd7dQLqwpeyNZL/IEL4a3ZgQYAUaAEegGAlIituaiAyHpZowjCZ/s0+cIXL9SfowKZYa8HsyEA80sxXM7jEBu4TEy52aFIDilK8xHQqLtYbXRVy0LO4xTzeViAHard7apFCB3dQmSX2bv5HHdC+/DCDACjAAj0DEEDve27tjSRy+UefSkmGepqkjlDSQMk4njMWF/1DaV5FF4z2QJVCxDFe8HB7WMfGdlswes7j0TShXawrIaAuT00b6ONhzq7r2LZIsYAUaAEWAEDiFwYuSxsBaF4vOJNnlJw8RmOsfdY3rgBSXyqF25uI8UUioBtYasNshDSekGPBpAoCRAbrg1CWW5gluXgCGZu9o0ACtPYQQYAUaAETheBE6MPFLeo//KBdh7faqf7aaECDjpOfI4OQSIPPquXUalEPhR5JG8jyTbUyqsOTnL+3TnvXzJat5JSZGgDHiACZ3D2316vWw2I8AIMAKnEYETI49EUpKzs9jKZAWuruOKYhlNVU4jzn1zphJ5LEnxUA4q5T0eNTj3sYPXSzmT1G87ZcJKGWJhQSLH/awn2UGYeSlGgBFgBBiB1hE4MfJIVb3PRkZEPh2P3kGgRB6pLWHGMPHqxEvh8KOsvBPdPt09r0/iiqqJkk/5WUvyJO6C92QEGAFGgBEoI3Bi5PHhh3cxfOkCRsJBvo4eQqBEHimXsWDZGPZ7GypkShsmqC85jy4gEAPctSz31+4CtLwkI8AIMAKMQPMInBh5pIIZY30DvvPnoA4NNm85P9EVBMgjnDo3I7r9KLKEy0ORhvNQz1rP665cQI1FD/bXFoU17IU8zivgvRgBRoARYAT2EDgx8mgnU7DSGcC2YaUyUEMB0V9ZCbEn8iTfzpLn8YO1mJDpGQ/6QC0q6Q8VM1HV9VFdgKLpLCjkzaNLCFAoezlfzodUpwLALOcJdwltXpYRYAQYAUagCgInRh6p00xhdR3e83PCLDuVhhVPwMnm4NgO/JfmIelceX3cby21KPRdnMedzV14KvqMU1U1FcYQcawn5E4h7AexXRQs57jNPxP7HfRCUl9td15nWZ8zcft8SEaAEWAETh6BMnkkckByK4bjIFxFELrjpjoOck+WUK01omtZyCwswjs9KXQgeRwfAvlnz+GZncGnOwlBFFtpF2lubQvx9wXTBvXA5tEdBNwNB85yBq7tQg3pwKyXJX26AzWvyggwAowAI1CBwD7PI4k9U3jSqyo1RaE7iV7u4SJ8Vy/VXLKwvAo7k4P/Wu05nbSH1wIEeZycwKfJjOgqU0+mpxpmlMtK5FEbHRa5k+Sx5NElBEh4/FmxmEbRFUizAa7G7hLUvCwjwAgwAoxAEYETC1vT5vXII80hAqkEg+yBPKY3lvBWh4ewkClAJX1BSDg/GIYiNWdAKXeSnmIdyOawa3a2CGMvveynzXmQzSLI8xkBRoARYASaQeDkyKPjILP4DIErF+vaS4SGimq8589B8VVvk1d3EZ7QEALkNVSCAaQ0Hc/jKRiOjZCuNx2+riSPtDEV0VAxDY8uIrBsw1orenmV+SCkcbmLm/HSjAAjwAgwAmcVgRMjj9ZuAm6hAG1irDHs93IkaTKRSAqL8ug8AkQeZa+37OltViycLDpYDFWy8tOtOHZz3Ae787dWseLjogdSSPmc93MOZFfB5sUZAUaAETibCJwYeRS5ddOTTVdUu/kCsi9WIEsSk8guvLOEb2E9Wq6CpzaFVDhDuY8UwtbU+t4sqpy30xnok+P7LKRCmvvUec8wu2A5LymIe0UIm4po3MtersLmV4MRYAQYAUagowicGHkkMerA9SstH4a8W/lnLyDpGrxzs4Bcn9S0vNkZe7DybkjvcdjvQdAFgiG/KKY6NEpeYdsWHzl75FCuqNp3HBf6yCDkUAgf7iZZxqeL7xQRSDwoFtGQjA8us+RVF+HmpRkBRoAROHMI9C15LN2Um80hu7QsRMY9s9Nn7gK7cWDyCmsT4yK/tJI8hvNZkQ95UMidyKZ3fhaK39eQOVTR/3E0JqSheHQJgRRgP0wVZXxYSLxLIPOyjAAjwAicTQROhDzauTys2HZHyR7lUOZJdHxqnNsdtvkul0LX0cEhUeRybWQQVq6AkYEAco+ewNjegWdqQuhBFpZXoEYiTVfDcy/sNi+pgcdJB9JeSouZXEDTAGA8hRFgBBgBRqAhBE6EPAo5mC61IqSe2VY8iQBpQ3Iou6GXoDzJcWBsbMHcTSDuZHB/UMNn/HMYDvlFByC6N9JupFxGO5uDsbperIKfnRJfb3aQruhCLN7sYzy/GQT2KrAlkl2aD7EGZDPY8VxGgBFgBBiBqgicCHlsN9+x3l2SZ9N4sXKkAHm9NU70c8eBWwrpWhYc1wUsS5jkWsW8QurCQ38O/7v4OfUMPzisbB6qv7bUkSPL8IyOCC/i3bU1pNxNXF9IQh8dgRIKlItoDq5LhTDG1jZkTYV3dhqS19MwfEwgG4aq9Ylcgd06dvwkI8AIMAKMwCEETiV5pFNSGJs8ZZQH2UqLQ0HMHAdwXDj0t23vI25wHThE5OjrRPScvc9pbrtDliFVFKaUZInob0mRAYk+L0oViXmqKqrP6e/y16rY0EyF+zsrG/jczP5q6XrHKkn02LkCtMEB6OOjDXl/qYXhQmyXcyDrAdzi55UV2CThg1f8XIHdIpb8GCPACDACjMAJdJg5KAXT7UsQAuOkKSnLULTGtCEdSRJkTBAzWYEkS4CiQKYwuKJUEDgFskJzZECleXJDZKnbZ661PnkIadQLMVM+Ikn0NEseK/cV5H19Q+DinRw/VGRz0EYqovlkc5ursLv0chyswHbndSaQXcKal2UEGAFG4LQjcOyex27mO9a6LCIy2cWnCH3m1pkWF6eQNxW4eM/PHfled4I8ljagPY31qMiNpIp4fXJin1d1H+F0HHy6ucs6kN36qUN9sBczsA2bK7C7hTGvywgwAozAGUDg2MnjwbZ1x4UxhaGz9x/Bf/3KPgJpOY4QwT4rox7+FEJeSaZhOy5enahdBEOewni+IELNEa+OYIWmYy0sqegm/3xFiMPXSiWwXeDB1g7IDh5dQCAGWE+SYmH1epg70HQBYl6SEWAEGIHTjsCxk8dWimWex9MYD/qqC1Q3cUMlAmmdPwePzwdVliBJMhSpiUX6fOpR5JFaEcayOUwE/aKjTL1BBI9EwzUK3ZMcTIM4Cl3I2akjQ9mPtxPYyOTqmcCft4LAXgENC4i3Ah4/wwgwAowAI3Cs5JHIG/VOblbMeyWZAYVSybs1Ew60dWtkQ/LeAvRrl+Froiq4rU176OHc46cibF1ZkEPmPY2nkcoXjvQ2dvIYmXsL8F86f2Rl9lI8Bbp7Hp1FgPIfnTt7AuIXwyzf01l4eTVGgBFgBE49AsdKHltBk8LKeatYwezT1Ia9W0ftVfJABm5fb8Wkvn6GimaoYlsdGtx3Duokc3tsqKHe1R0BwHEgCOT1qzVzIGkfEiknEsndaDqC+stF9vQfqf81rteWb+rwrrwcI8AIMAKMwClAoOfJY7cwFvl3y2tnTky8VtEMiXVTCLqRcHWn7oRsyd5/iMDNa0dWqdMvEEvxtCCSPDqDwL7qa25f2BlQeRVGgBFgBM4IAmeWPNL9kph4/vFT+K9dgqTrZ+TKgWp5j0TQ7kR38MbUyLHiQNJN2cVnRQJZZ1DqAnkhWymmGfF7QX8ofza3J65eb79T//me95G1H0/9TfMBGQFGgBHoKAJnmjwSkrWqsDuKco8tViKPJUmeEb8PGcMUpKodbcdWj1n2Al+/0tASRB6f7CQbIoEeVcatseFysRWRZJYDKsIsxMMf52GlDJbuaejN40mMACPACDAChMCZJ49nkUCWyCN58YhAelVVkKuJIFWgn4xsEWlxmrFt+C5faPg7k8LYG+lcTV3IkK7h2tggPFXORGF6ao145seedI+syZBuBVk4/My/EAwAI8AIMAL1EZCer71wg7p6YqShvonHM4Na62UXlxBo0Pt1PFZ1fheRZ/joiTgnkUfSa7w2Eun8Ri2sSMU8djpdV8S82tLkjSwSYUVU5dPf9QZXc+8hVJLu4dzHeq8Mf84IMAKMACNAnsft2JpLxQgk9Ew5YWd5UPcbJeA/VIl8mjCh/tbaxDhyiiJCv9PhQE/dO90B9e3WJ5vrq93qHXE1N4A97yPnPrb6FvFzjAAjwAicLQRE2LrULYTEoc/6SN9bQLCB4o1+xYnII3V4Wc2bwlPXK17HSjzJRiUYrNuDu5N3QCHsrUwW27mz2dnGvZuFnbM497GTLxWvxQgwAozAKUWAcx4PXCwVb1DuXb3+z/36PtD57HQG2cFBrKayuDHaGyHrg3hmHj2BZ2IUajh8rFBTQU00nRO5lGeqKpt1H4/1PePNGAFGgBHoZwSYPFa5vcJqFK5ROLUEslQwcye6jYCu4dLQ8RK0Rr9hRBvD8+eg+E4mnYI8s0QkqWXjaRcpF7qP9zKwDRsqd51p9BXleYwAI8AInEkEmDzWuHY7mULuxaoQEaccvNM0KvuLUw/p7VwePlXFxaGwKDbppZG5e78ndDgprE35ka1oTPYSnkfaUvI+DnmBy2dH97Rv7ocNZQQYAUagRxBg8njERZAGZGZhEb5z01DCoR65subNoFBspQRPKe/RVlXEE8Xe0d6AFw9iu3hzaqz5Dbr4RKkLTb02hl00Yd/StgvkTFOQSPJMpgwDhb32mcdlQ7f22dfz+noY6N9XvlsQ8bqMACPACDACrPPY2DuQf7IESdfgmZ1u7IEemkXEkTQNb44Nla0ib16pJaC5R3w0VQaFsa+ORBqSuTnOIwoZpYXFum0Mj9Omyr0Iw4RhnI6Cm5JsD3sfT+p14n0ZAUaAEeh5BNjz2OAVkQahsbUN/5ULfRfGvre5I04Z8Xowsh2DGolAHRw4dPLFnaT4Wi/mQIpWkk+WGmpj2OCVVp1G7RIL61HYuQJkWaq5lOO44jPv7BSUULA8j7yRzxMx7OQsaLLef7mSKcC6X3wPlNfDLBrezsvEzzICjAAjcEoR6CnymDYskGB5rw7Rh/nRk2IRRwVh6FV7S3atJIuh6Xi+gNGVVYy/fquqyaX+1ldHBnou95EMpkpxY3UdvmuXOwo5eTYLq+uCMCo+DzyTE5C8nvp7OA7yz5fFc5UkknD8KBoTeaSKBKRNq79C2ywaXv/ueQYjwAgwAmcYgZ4ij/1yD5QzCFmBd26mX0wWdlJHlaGdHQRGh2uSX5qznS3AgYPJYAAz4UBPndHa2YWVSLZdCV/pYSTCSMLpLVd1O44gn1YiBc+5KSEvRAU2lGdKf1O1NmmoUsFNX1Rtc8vCnnrn2RhGgBFgBHoNASaPLd4I9WK24vG2SUyL2zf1GBV3hDw61lMZzAR9ogioXhtG8p59urmL8aBPEJ9eGsb6BqiYqdkcVCuZhLkRg2NaUEMBqCPDrRPGGoBk7i3Af+0yJFVBqVCJimxM2xb/TSkEfUEg7+dhpYymRcOp6EZKAMjZQN6Gm7PgGDZcAqHKkBQJil8DQntV/hGFC3V66ZuNbWEEGAFGoNrPbuow02vILCfSmAz5e77fNuklei+d78kcSPIgEkkhwkLhavo3taCkwpmSzmO9e6dwd692oWmkjWFJ8F3kL2oqlGAA2uiIIHbdGlQdnr57H6EaqQFE5Bdiuz1PIN0NB/ZSGuqQVxBASZUBTS7C5lXg6hIkvwzXC0h5yokokkVrh/6jvSFrMuSQDgzqcAfAeZftwclPMwKMACPQcQTY89gGpL3WjYacO/c2tjHg1ZHIG6JDiiJLIvysypLIY6Q/lTqPtY5Pa328HsOrE0M9S+IpfaBc/OM4ImxM3YHIs0jFLspAGNpgpLH8xTbeg4OPErGVvd6a7RWJQJaKmDq4bceWEt7DqC3Ws9aK+bLNDOqRLflUQTIRUQTBPGoc9FRSm8TSYCLZDPI8lxFgBBiB40GAyWObODdCxNrcoqnHS0LWBcsW3WPOD4aLRRuGKYhjKdevXvtF8jqSx7JS4qcpQ45pMuHv5AuQg37og1RFHumqZ7HRYxGBdDJZeC9Rdf5hTyflQpKEUq8N0WnmQVaQP3e+KBQuPIuFPUspHE1jLyRNRK9EFt2wCgzJ7XsKU0VPprtbEP22mUj22lvC9jACjMBZR4DJY5tvAPVgDlw6D8h7Ib0212vn8VJunYsCfGr1PEUhEN5ANTERGyr46EXZnoMYiTxDSh9opEK6HYCbfJaquPPPV8o5lp7pyX3vCRH9kjxSk0t3dzqRt14RCD+KSI76hGezZ2zt7q3w6owAI8AI9AwCTB7bvAoqnKFQqe/yhTZX6tzjP1r9B3xh8itCZ/AQ0br/qG6xDJHQD1c38eZMb3WbqYmQ40AQyOtXe8LrWM1OITMU3RR5l/rkeHkKeXgpP/VERwrF3MXe6kx5GJIaRFJ4Pgc9cCeU3j/DiV40b84IMAKMQGcQ6AnySDlgpO9Y2UKvM8c7nlWIGOTXNxC4cvF4Nqyyi+kYiBcSiOfjWMsu4SvTv35oFgltm9GNuhXi5BFLGCauDh0WEj+xA9bZuNTGsNQ5p1ftpEpxO52Bd3a67Ckl7yNhftxD5DYuGcWCmPP+/vLgEZGMGnBSBhzTKUMnCnw6FT4/7gvh/RgBRoAR6BMEeoI8lsKt3i5WwXb7Pigc3JZW4EEDHQfLmVXMhmarml5wCniReIGMnUAyl4OuUV5jCiP+MUT0QcyHDxPZRkPW5A2jKu35SK/ELhu7PSHivvis611oGrOm9qyS2LwItft9YiIV0NAvUcc53Lsvcxt73utYA5iyNNCusa/Su+SN5LD2cb5RvBcjwAicFQR6gjyeCrD3QqcUktRGh9s6UmEtioexXSSn0vjSyJtV1yJP449Wvi8+0xQNU/55jAaGEdFf9rA++GCjxT1EYlaS6Z4vlqkGjPACL6/VDc23dUEdephC7d4Lc1D8PuF5PO78R0G8ej1U3QTWpSrxg4Ynl70AACAASURBVIU25I3EhN5fntUmzs1TGQFGgBE4bgSYPHYYceqBbcUTLeVACuLz7IUQv457PCKMT9qMtcbC7qcIqGFMBqbrhvxLLfjqVVmX9vpgLYbXJkdEpXa/jX4ScM/cvQ//lYuwdQ3vrGx2F+oYAOq62F8O5dYwobPu7g9rq1MBzotsDU1+ihFgBBiBfQgweezCC9Goh6+8teMg92RJFHuoc7N1iWArJouQ9fhYOUx61BokI/M8nu5b8khnE2kE1EGm13uQ73msA7evdy10vS+3cc4HDPThbwStvPQASmcviZdTOBvjXkjjJ6+O0OKR+DFGgBFgBE4cASaPXbgC8j46+fyR7fNSeQPeVEp4Ke2CAd9e+JLyP7vh7WuU0JbEwd+YGukCMse7JHn1iJT1+iBNSDUygC1J7k7o+n5etP8709XIVGCzXGy5SEOlDjaz3rPhhe31bwC2jxFgBPoOASaPXboy8nxZmRx856Yh6zoc14W1G4eTTMFxXEBV9kStB8rtDUvtfztNHhutsi5BcSe6Lf7Zi32tm7muXusAVMt2uh8rtg1lerJjoevTls/YzL0fOXd5v/i4qM6e109V7mfHsOKFGAFGgBGogQCTxy6+GuT5UkeG4JoWJFkS3qWjwqjd8jrmHj+Fd24Gkl47f7IaDEQi5yKhI/MuuwhfR5ams+vTk6IopZdHyTPciapr6kstGS4w270e3r2MZT3bSoU1pdaL1AJRmvZzKLsecPw5I8AIMAJ7CDB57NKrQBXTsixDHh/rShi6GbMbDVkfXDNv2VjcSfRl1XX5LJRTSMLoN681A9mxzxUh9pvXEM3mWw5dn+XcxpYubE8rspQPyQU1LaHIDzECjMAZRIDJYxcu3drZhZVIlsW4STORKqdLnsXK/6btOx2mrjwSVR5T/mVlV5NmjkzdTxJ5A1dHIuhXHU66DzuTPTIHtRlMujGXQuyU/9pW6Hq52Hf6TOc2tnI5yzZKXkjOhWwFQH6GEWAEzhoCTB67cOO5hcfwXbvchZWbX1LYQp1v2ui9TbqPC7FdBHUNM+FgX4axyfvovzTfdOi+ecRbf4J0H8n72EzomnMbW8d735MxwF3Lws5Z4DB2hzDlZRgBRuDUIsDksQtX20vksdWQdTVYyGNK3WdypokrI0MteUyJiIY8ekvPtnNVon3hoyc9LR4u5JSmJ7FtOViIxeseV+Q2bhvAdW/duTyhPgIHZX04jF0fM57BCDACZxOBniOP3SoaOc7r7RXySISpsLxSt5d1s9gQAdzK5HB5uLXe12nDhOW4x97PnPpK02g1hN8sTs3OpxQD17JEhyIqVkoZZtUlSiQH1NOZ5Waahbn+/MowNldj18eLZzACjMCZQ6DnyCN5t4hY9Gt+Hb1B5EFqtJNLN9840puk0W67xGo2PtxJYC4c7Lt7otCw/9plIcjea4PIPr07vssXQAT74z3JpEN2UqFH3Obcxm5eYAxwXqThmA5En+wpP9D/0qfdRIzXZgQYgTOEQM+Rx9OAffreAoI9UN0r8vyuXOwKUSLP2KsT7fXwPom7dvMF5Jde9ExO6kEMSnmP9PUHWzvYzhVFrTm38QTeloPC4lMBlj86gWvgLRkBRqD3EOh58kieSBpUrdwvg8KPdjrd1epe6lVtZ3KiktpOZwC7WGlbOfKr6wjeegVqOAzJS02NOzMo75E8wyP+/sy1o44uSjAIdbC1sHtnUKy+CoXWJVUV3mKSSnp/bQuU24i1HHAzwGLW3QS/ytoHNSFZVPyYL4C3YwQYgZ5EoOfJI6HWj3mQbReqOI6QlyFiSATRLRQ9UKUheXTIXi+UYABKwF+1mprCoKUuKxSm7VQonaqBb44N9eQL3ahRwsN3/UpbVeiN7tXsvJL30c4AD99fww55Hzm3sVkYOzu/MoytK8CUj0XFO4tw/6xWaMJUlbTYmpjPUxmBPkGg58hjSQOR8Kv8d5/gWTazpNvnmZ1uyHQqlCCPJWkSOrYDWVMhez3CQ6YEfG1LzFD+I+kIUj5dOyOWzYt7mQj621nmxJ91szmQZ7ZdPDp5EDvnwMo6cJOrUIcHofksmJkVfJSdQMEqeuB5nCACB0XFuZjmBC+ji1sTOczTH6f4h771DBtu3oKdPxzhOcoSSZGgUB/1oAYEZaD3gh1dBJKXPs0I9Bx5pFCdKksC834vnMk9XIR+bgaKzwvseRId8ibmcnAPVNJSqFIJh6AND3bNG0bktLC+0bBcDRFOdSC0j7gSeaTRryHrym9mKk7RRoaPbBl5HN/8ySdZFHby0PxxhKazCI3FoOgJuBkTUkhFMj2Hny1NHocpvEcjCFRUY4timkEPFy81gluvzSEeGNsjiPTLWcGBk7dEkdRRQ+iASsX/Rx01XNc9tJbiVSARkfSqwIgMdC6bqJ45/Dkj0FEEeo48dvR0J72Y4yB9974gX5IsQwkHofh8HfEktno08ojmn72A9/y5mqSJ8imzT19A8WiHQt39WmVdCy/RFvD29VbhbPo5K2Ujv20iOO+FosShaNtA5gU84RRgWHBWtuGu7sBZ24W5ugHt0hS033kLbz/9DBI5ren9+IEuIZAC3GdFUfHSoHxIeJXuEEkiOvR7G20n/jjFv0tDkwHFBVQJoFAppSNzuHT/5ROGcRdI20DehhWvHn8W3kIid4SpV6GE+z1MZSDYJK60hSCoFty0echzqQY0IERkUi6SSb6zLn3D8rKdRoDJY6cRPbBe5tET+M/NdLRgpW2THQeF1XURJhfV2BXFNCVy6b926VConAplKGQ9Hwm1bUKvLGAlk7C2dzuWD1rrXORdtHOb8A0lERyKwTecAUyzSBRXt+GuJ+Dm9nQdHfofWxJqJCzyXrVfvgHj6mv4pye90bWoV+7upO0oFdMIIrJT9MgfJJKIKHC9aLzQaU+GCY4LZCy4pi28Vy4lfjc5iAQJLxl5uogAEUGh0GmgyYUqp2cA0B+3wjtXSWIPLk1Ett092zBX2BovkjcnYRzyBIp2lAG1iA0R76DUXW9gAkDaAYhIpoxD96pGPEXCGlE5xN3OvfOzXUeAyWOXISYvXv75Sk/l1pWP7Dig4gzv5QswVtbgmBYUn+cQkSJR8JVkWoSq+z3Xsdp15x4/hXd2umMEn7yL2c0CwrMW9NA2VHcFsroLmBawvvuSLGb3F0GRba5tw04koQ5GgL3QGP23509+DU/y1/F4s//kkbr8LdYTyx9FJInAyURSiBTUGnkbTuowuamcLkKeigxQWo9CHkapmOJCihTWHrkURNM5MjdP2ENFPwfXIUELIpk0iPTRv8lbR95Vsi9j1g3p1jqe8Ob5NcBDJE0GfGqRpHUjB5AIWtyCGy8cwkFgGPYUCSPtfZJh40pPaMaCldr/80DRyda9ELcgt3se5ZO0uSe+29iIXkCAyeMx3EKv5NZVParjIPdkSeT+VZOuoRxHIo/nB8PH3lLwGK6muAWR6PuPRF/pdkZhKwanEIU/EoN/OAXJPUAWM0eXabqmATudO3QPVEzl+CR4f/8reGfpBnazFDvj0asIVBJJN2ftC23Xs1nkUBKx0is8ha2GoImcpPc8XRTmzrdW9FFpsyCeFGol4npwlOTUSqpqDRSaiLDtoAeYaDNkW4MwCnsHiLirQKRNr2u9y2v3c/rxQF7SdPUQ96FfJDTl5S8RIrQuF0Pt9DsKvTOtvjftnoOfPxMItE0e+7ki+jhv+Lhz6zp1tk+34rg6HO4rnc1Wzk5V7hQibqQ63rQcGFEDrhFHcCoD38AWVHUbcEzYKwlgfasYhk7tD2UeZZdrmmJ/NVLDFePYUH79JmLhV/DB8vlWjsjPnBQCpVB05f6VVbuUJ6lLwJDceHi7nbOUqolLuZO01r5/74WkS95M8pi2G/KmPYnIUvVyFSIrvGxDRCL3PJKNnI9C0jFLhPcrvXaCMA56gTARxiZzFBvZ97jmlELceUt4lqnam9IX6hX0VJpXDstzGPy4bu3M7NM0eTxIFqk6mv5EvPqZAa2Vg9rJFMztna7n1rViW61nFneSov/0aQxVVzuz6Mhzab6mLJIsZ+AWtuBmluAfSUFWbTjrCWAtBnc9DjfZOFk8uD/ln9YTLXdtE/o3v4K3X9xGIttO4lon3xJeixFoAwESwN82yuRPhLeHfcBQjZw/8qZS19Xdwr6Cl7KHMaIDpz2zo1Q8lXeL6Qol4r/n6SVhZMqVPSgrVK70Du55YTn83caLy48eIo9HCXJH01mBWIlMsNexuReIcuv06Ukofl9zD57A7KV4SngbZ8Jnh6SQqHr20RMhZVTYpnBjArK0Bf9gDP6RBCTJhBtNwlneI4uJXGduxnVhUZ5jLa9jxS7SxSHkP/MmfrJ0szN78yqMQC8gsO0CMWMfIVQn/AARHSKDe1XLbixXJkWCaFLIm+ZwpfLhWyxJEdUIg3NxTi+8+P1rwyHymDYs4W2qHEQSKfeN+uzODQQPfX7w+NXW6F+IOmg5Sffcf9QTfa+POhURR2o/eFY8jlTgYmZs+ElKMb2IwPgT2FlA9dqw15Jw12Ow1rbh7GagyZ2Xy3EymaKck9bY2urvfhZ3d29gLT3SwZeTl2IEegABCtUSiYzlQeTRimZBHrPKcK3woI342s+T7IHjHqsJe3mh1WSKyl5JKuw66UKiYwWFN2sVgabC1hSeJlJRjxz2YzvBVgFs9rnj6HvdrE0H55OHmQTaT7vXcefuDrLuM5y7HYNmA57RPJztPORBD6yfforYJ0+hSgpM10DeykGWZIz5J6BI+3+5ahfvRkLWpT2UCS/kty5BGo7ghw8+i5zJwnDt4s/P9yACe/mMlRXTwlMW0djL2InrqlOcU/ZKkleX6vM4xN0J1E/VGvvIY6Okr9F5pwqpDh4mt/AY3vlzHZOG6aBp5aVOQ/9qOowIRUdNGAkDrpXDyBs2ZDUG03yCcFCGsZOBZ8CD5Nt3EP/kGTRJweivfw7KsBfGX9zDWnaN9HPKuHhVH4a9o52DnKR5slkooframcqUD8rXX4ezFIMTz8M5fwXff3G7c7bwSoxALyJAeZFUsNMNWZ9ePO9J2HSEV5LMKVfZk8RTSQmAqrnPTlbTSdxKT+/ZlOexp0/SR8aR9EpmYbFnw9dpwwSFrm+ODfURqkVTqT80HBlKgCTwssitLkMNbCEYSUANmrC20nBXtuBEE7CjCeQ8Fkb+4Ffw7N//eZkk6ooHU9/8TVifPsbKL+7tw8CnBjHk7RwujYSsJZ8M5UIE8vVzQNAP4z++LWySv3gJ+anX8ONnc313T2wwI8AI9CgCFV7Jei0bBakkGaSSfmdJjJ6lgnr0cjtnFpPHzmHZ1ErUN9oxTXimJpp6rtuTqYsMpSdQyJpSFPphUHFLNpoFnB14wkkMzqeh+XchgQpcUsg9X0Z2bQPqrgGv6kWikERID8EzNw7ly5eFHuOz/+Mv9h114OJ5DP3W5xD9079FbjuFkDYAB47IeQxondNZtFMpKH4/oBzAmnSgL4YgX5yANDMON5mD8zQG+4PnL+10XSjfeBXm8Dx+8JC7z/TDu8o2MgJ9iQClEZCYBEktkXRQg33ARS4l6VGWyGWpAKovQWCjKxFg8niC74OQhrlyAZLa2Ry6Ro9E6QepAhEqpUwU70S38epE72pdEFEsxA1oQQXB6RQ83kU42TxUXxIoWMDGrugL7W4khHROspBAykzAo3gR1ENwXAc5Kwuf6sfAH34FSCYR/+sPES/siJxGj+JHUA9Alz1Qf4N6XheKjV50D6TRQbirG3DurMCO7pflkQd1SCNeyAEd5sexRq8ApC+pDg0emq//z2/ChQzn+Q7sXzwTfa+rDXk0CNyehTU0hbtblxBLd47YNnwInsgIMAJnE4GD+p2i53pRk/KgVFAJIJFPOeI5/ZJKp/yNYPJ4ghdMrQuzi0tCGua4B3WNeR5PYdjvBYWpSadzNODHg62dnglXU6cOI2nBylmQZAt2eh3ewZToDa0P5uCmTGA3AefpFtyN5Mve0BVgZq0MEoXd8ldGfONQJBneP/oC3N0EzO8siM/ydg4e2QtpryVg6QH9j78A2I4gcdaHL6C+OQd5dhDI5eDupiGFSE7ED2gq3LwJyaOWw8r17pS8jrLXe6jKWvv8FDAzCfO/flBvieLnrgvp/BDUX34Fm/FJfLg+BxdVOoA0thrPYgQYAUagMwiUPJZCGN4RBYklkXMhYD6scwFUZ5A+9lW6Rh5TeQM+XT31nUnavbHCWhSypkEbPR5vH5HGeL4gQtOXhl52jqFwNX19PhJCUG9MMqbds1d73qYfNtTwIptGYWcFwbEE/ENx6AN5ODsG3JWNotZiNFHsVNHAsF0Lm9koFFnBmG8S6tdvQA6rsH7wAM724f7S+5YkDcY4CXhTq4qXQ/vXny3aEUvBXUvAjRc1UPV/90W4i8swf/ziSMuoo4yTz1ctlNF/5ybs1TTs95YaOF3FFF2B/Poc3POzuLt5ERuJwx7N5hbszmz6RYXeQx6MACNwxhAgT2V0f99xll7qz3ega+SRyMhpl3rp1JWn7y0gcO1SR8PX5E2kPyS5QzqdGdMu96amezlJgngQt1zUQH5rG77hNCIX0lDcDSjeApyt7F5xS1KEoeG2jvhWbgMhPYzA7YtQ3pyD9efvwkm/rKI+amUieXBcyA2Iu8uTA1C/fh32T+7BfkJ96aoPIc8TCaMYE98/9D94A/adddifrrV0YHfIC/2fv4FP18/jxfZ43TUGfTbODeUxENhGIifj6dYQUnl/3edamTAWsPDG+Y+Qzk7jFy9mYViN3UEre/EzjAAj0KMI0Ld91EGl6LsgkRTSbqZFZY8e7yyY1TXyeBbA69QZ7VQaVjINz/TL4pn8s+cttTIkovhsNwXbdcsi36oswbcnQK30YDQz9fgRpt98ACeahbu8ASeahLtVm3i1g7tyYwrK5SEYf7m/irremkeRvYPPij3eOg/7ux8cyo0szbXjCShVOsoo00U5HvOvPoa7veeGrWdctc+DGvR/8xZ+vngdu5naMkCXx3ZxeeIRnNUUJFgUARdh+XhmEM9js0jnPUjk5aYtGAtqkKEhb1nIGRYKjoPrEynMjTyA8/ESMByBOz6D+5vXsBJvfv2mDeIHGAFGoDcRONCikoxkTc/evKpKqzpOHktC4pWbUGGG6zo1Q9hnvc2hmy+gsLEFTE+KwpXswqIgkkqo+eIHKni5OBTuKc/iUd8G1N1FxbsIbL4H+85y179jWiWPcGzYyXRVwlfNaOWLl6BcGIbz3gKsxWSxB23FqEUeIQP6n3wJxrffqVkk0yhI0lwE6q/eRDqrIWWGsRYfgeQG4Lp+QeyGgzHMjd6D9U8P4Dx7WeQjhbyQb5+DNDUMKaDjcfQ2FmON966/PrmF+ZFncCwJru2DK3khKxkgnYT99kO4lHIAgO5CfvMiovGb+GQtILzkPBgBRuCMIkA9y2M1epaL/Ej6oXFGsenBY7dMHonwkefZI+/3GjyPpzEXaZz0kJesYNsY8XvFn4ODQq+9FGLtxh2WyKM2NoI89b+eHG8pB5KIO6ULUC5jvwzKcRwY/VvYf/d+e562Bg/cMnkEIDQZVQ2SpzEipf3BW5Ao1q7JsH98D/azdNlKcysGdTQIOeyBFPFBHgvBebELJ1oQ5NHdSMH8++a8o9UgsM089N+4CmV6DC795HVlSCSbIQGu6cL+/j0YnxbzM6nn+sGzSfND0L52HRvrF3EnNnokwSPSOBtZgrS+C/uDpwDlNQ74IQ34IE+EYf3o0SETpbEQtG/cRq4wi49WZhEnKRAejAAjcHYRoIBL3AESBqzUy9xooSk57H3Z7/zsItQTJ2+ZPBJJmQj6DnkTlxNpZEwLHkXBTMgPrQGtQGp3SGSUEunP4sg9XIStqEI2xnf5QkseR8KNiDYVIvRTrqns7MCv/xOsP/v5sVy99lu3II0EYHzrnZb2E9I6VDxTJVex1oLKa7NQPjNLquXFKQ4JmTuAJAvvomvYokobkgvYNuD1IPe//b3IsWy033XNw7guzO1dZHUN/s9OI/ClW7Dur8N55ymoaMdOZ6BS+FySQNXfpdxOyvOk7jyy1wNldhTab96GZfixlp3E8u4AErmX/cpuTsUwM7AErO8I0ujuVoTb9zrouJYjIJN9hwkqfaB8/jLki9NYTbyChc0gbMeA7bCboaWXlB9iBE4LAnudbyrbVIpfdEv5kRGVOw+d0F23TB5r2Usk8OP1bXg1BRGvp6+IzEncgZ1MIb+0DM/MZFW9v2ZsMi0Hz5PpvvI86soCtOc/gP3us2aO2vJcUQ19dxHm+xstrUHdgZxcrqF2gjU3CKjQfv0VSAEviFQ5j7dgf1j0/slXJ4TIjr2wDjudhuu4UIOBwyLiTVpPXlPXcaB95QLU166g8B9+LMLw6uD+nm90PnN7B9rIMKRK4XJNgTwagnxhHPKlEZSrr4gLP0/sJ42uCyebhWNYkFT5pQg6fT2Xh1MwxNdlv3/fHvJ0BOrXbgBaMTHXMch56UE+L0MNeBDUE1jfHcXdtXm4bg8m7zZ5JzydEWAEmkCgBpFUAxoQ0gAmkk2A2f5UaWNz1e1kJ5HFnaQo1AjqJyN83T4kx7cChauzT593TOeRihKW4/1DHknwe2D4e5Df+RjOWvxYgNf/7edg/cX7cFLVRbcbMUJ0hfH5gBbF3UXxzR5pU68NQL51HtA02M+2Yf/86X4TKNcykxUkU/boDVV81zqDk81BuhqB/qVbMP/z+zWPWjMfsw44bsGATXuQhzHgP9prWnEuQTCDwcPeXE0B5V+KPxE/rEerUF6dhz03h4+il7FzRCFQI/fIcxgBRqBPEaD8yKQFZ/elbiSdhD2Sx3efHfc8Hp/p/b8TSfQESSD8QN5oqycrEndf3+SIZle3MHbpZ7D+9GetHrm554Ie6L/3RsMi3jUXr6H92JAxrgvyNisD+/NSlYtBKLfPAwEfnOV41fzAEjkj16QS8In8y2bC51YiCf2fXYMyNiaquWuNZsija9tw0uTVdFsmt8Kbm8kKsfODQ3yFKsB1FXauAG1oADg3CO3XbmEnM4BfPHulIdh5EiPACJxCBKjwgvwOTCSP/XKZPB475MUNzeim+FubGOuIBVQssxRP4drIfjHrjizepUUK63cwpLwP+6fFLi/dHvLFUahvzMD4s4/a3qoZ7cfKzYT3jzxqWvX8XmXWD/nWLKThiJAssn70+HDV9V74l3IWKwkXcS/y+om/ZQlyMLAvLGyFHfh/78uw/voOnCOkkMTZKITuPVzAJj4gAkwhdcpjrOU1bBvh/QsQcaZRKuiRRoKQv3QFi7l5PNk+3+HdeDlGgBHoOwRKRDJuwEkY5U42dA4ObXf+Npk8dh7TuitS2NLc3ILv6qVDc6l4iDq9VCtGOmrhfvM6UutBr/aPUD58H85S472g64J7xARRaX1lGMZffNLOMuVnm9F+LD0kQt7VQrQHLFLGvZBfnYE0NQp3Iw3rnSdwd4tdbOoN7fd/CZJXRe5//14x3O3zQJJkSJ8Zhf7aNRj/6Rf1loC1Gz/UVYdIpZMrFIkphaVbDNvX3bzBCXRG5bdfR0oaxM8Wbzb4FE9jBBiBU49AI0RyRAUCpx6Jrh2wLfJIhCXk0TEeqOGh6JrZ/blwqZe1GgrAMzu97xBUJb2STGPAo8OnqYims2WRb5pIeamlamr6N1VUq3vh7n70OlJBRWTqH2B8623RO/o4hvbVK5AietMC4TVta1L7kdZpJiRM8+VBDcrtSUgXZoSUkf3+Epy1ok7iwSFfGRe9t931TUgzE7B+8BDOyi6Et1NR4Plfvww3loH5nfrkmUiuUzChhoKwSx12fJ7a3sjjuMADeyivzkB5Yw6uA7y7dB3b6f6RqDoBuHhLRuDsIkA5ktU8ktTRJqgV+2u/FJA4uzg1cfKWySNVVRPhqdRmJDHwVME4s5I7R+FOhQRUVe2/cuGQx4ZIOI1KfUbCN5bNlwliSe9y0OcVGBO5zBgWPKos5lBP6k4WPjXxDrU0VVNewJP4Maz/fqel51t5SPncBchDGszvPmzl8arPNKv92Cx5LG0qB5UiiXxlXnggSVDdebJVtkn92iuQ54fh/PxTWPd3oX11Dq4ehPXfPy3PkW8NQXn1Cnb/r5+Id6X0y0e1g9mJpCCKlNMo+7xN5VZ2DNw6C6lfvQoJeVgbOchvXcP37r15XFvzPowAI9CPCJBHkohkyoC9W4BLpGVvqCN7GpJEJFklrO7ttkweq61MIdflRBKvjA7V3fgsTcg9fgrHdRG4chEkop4yiGB7BPF+spvCdMjfFOEmT+PiTkKEIm+M9k+OY+Wda/ZPoC28C+dh9NheBfWf3YS0uw3zF+sd3VNoPw4NNrRmq+SxtDgJfCs3RyDfugg3Y8B+GoNyYQSSbcD6p4dwdoq5gcpcAMoXrsP4z++V7VImvJBvTYtQuL2Tg/HXH0Opplfp2LBSGagHinoaOmCdSfoffwFQGmtHaL/z9Mj+3tpvvwb3+Qqsj7Ygf/kqooO3cXdtrhNm8hqMACNw2hEoUEcbB0ibsOL0H8WhTvgBrwyMN/Zz6rTDVOt8HSWPRGpo9JMHrNsXb25twzFNqJMTeLwdL3fSIc9hwjAxHQw0LWtEnkoinv0qqm7nLQyMfAf2n78LN/uyg0C370L7l6/DffAU1v3OygK5pgEnX2hI+7Fd8liJkXp7GPLrV+A+egHz7dVD8AlZor3QdeWHyrkAlK/eQu5bP69KHqkqm1IrIHf+12/999+E/aN7sNdyR163/js3YT/eOZI86n/0Odhvfwr7SQqSV4H6e2/hw9Ub2Ehy+Lrb30u8PiNwqhCgvgYxC8jbsFOG8EgKT+SEznmRNS66o+TxVL1MHTiMEABfWRc6jg93Ei0RxZIZlCKQtyxBOAOq2t/i67lPEBpZhPnttzuAnxVBQQAAIABJREFUcuNL6H/yRbgfP4L50ctwb+NPHz1TkMJwsC7h6iR5rGd7tdA1PeO6Ljx//HlY31+As7qfSDdDhOvtX+3zTpBH7Q/fgqRKcNe2hOfaflHsaCPPD0H5ynX86PFryBqcwNTK/fAzjMCZR2DVgbORFdXaoiXiuB+YZi/kwfeCyWMXv1Myd+8jcPu62OHe5g5ujrUWzicvJXl1qcd3yKsf6ifexSN0Z+nkO/CtvgP3wWFvWXc2LK6q/dZtYGsT5rtdCJUL7cfkoY4t+86zJ3GjhELdPGZ5be21EUifuSJ0LSmzx3YcKBdHob8xCyngg/k3d+HuvGwl6BYKsPOFroSrS0a1Sx7Vr9+APKDB/tlD2KsHvJeODenqGPDZm/jZ81tMII/lLeNNGIFTiAD9WFwplMPZKhXWzHjYC1lx1Uweu/TeU/eYwuo64uNj2MzmMRX07ysuamTbUlHSajKDVyeGG3mk5+eQRE8o9Lewv/e+qB4+zlHqMW39t3fhJFvvMFPL5mJVswzJU93rRVqFrut0pWLZdl3R1pCGRH2qHQf6tB/Kr9yG8XQL2vgApKAOiTo/7SaAYADW9x/CiRYrt8l217YaCr23c2ctk0efDu0bN8QZrP/vfTjpYorMIXJOQuhfuQn7+gV8uHaVu9C0c1n8LCNw1hGo8EJKigRlMgBMcEGN+P9MYid6uK3DWX9h2jw/6f8VllehX7+KBzsJ3G7R40ii3zSo3WOv5pESSaacTiUUbAw1M45Q4Icw/9/OhawpDFsiTfWMEJ6rUT+sv/6oSCBLytr1Hmzwc6GPGBmoWp0sNB79/rb7VFczhX7RKBW/kPARBVmkKS/0b3wW7voW3JUY3LU07O1ijqn++2/AvrsucgqpYpyGHOi+6FnD5PF3b8D1+Ir3qimArsF9+BzmT5ePvImSCLv2P76O3MAUfvTkVoM3x9MYAUaAEaiCANXSrBiwYsXmCWpIB6a9wMDZRovJYwfvn7rGFGI70AZCQseRws0Fy8FcpEFitWdLqZraq6r75Hs6aGrHlnItG+ZWDOZuArIsQR0egjZa20vq8T6C+uxHsH/+qCkbTMfEdi4Gv+pHSA8L7xoNx7Wxmd0EkSe/5sOAJwxFOqKvuipD/7efh/Xnv4CdMJEykgjr4Y5J0VDXFxLTrhaa7la+I1Xy05+jpHcOgl0qSDHeeQhJUdvqmV25tvabR5M1aTQI+x8+rl8wQ+QxnoPzcB1u0qjuaaz2BlH6wG5c/DKjfe0Wtkev4b3nF5t613gyI8AIMAKHENhw4EZzsPPFqIeoyp5Rz6ysD5PHDnyP2Lk88o+fQp8c30ecPliL4dWJoab+p07EkeR75gaoClvrgHXHuITjwNzehbG1DX10uCqJ9NjfhfLBx0K8utFBnsWN7Ms8RRsOQmoQPs2PzdwmFJDWpQ7LKXrVAnIImq7AI3vLJLO0l/KlS5DDitB6zJgkm5TCqH8MitS5ymLSSFSCgUMexm6QR8KGPI1VJXeOAJjIo3l3Dfb9tY6G0fVvfg5YWoObLv6WXm2YHxRbcx41tN+5CadOtXXN5wmTbBaOYcL7R7+KZGACbz/hHtj1MOfPGQFGoA4C5IVcs2BtFrt9KV4F0owfGC4lDZ0dBJk8tnnXRBxzT5YQvH4F2Ov4QkuS15EqpJvpNb0QiwsP2rlICOF+I44HcCRtS21keF8BiZlIY2jmH2F+66dNoZ63c4hld4RnUYIC27VQcPKwbQe64oFf9UBXdWTNHCzHhukaousIeeKISAa9gTKJ1P6nN+F88BDWowRW02t7dsgY9IZgOzaUPXmagBpo3RtZo3im0+SR8hzFD7BqWo1HICyHVaj/8pdgvb0I52F9ItfMZTUalq63ZlvksbQ4kUjFhv4vPo/n2Qt4sDlTb1v+nBFgBBiB+giQ0Ph6DlbGFHOFrM+Mfqa61DB5rP+a1Jxhp9LIP3tRrqiunPhJdBu3mixyIfJIXWaaCT+2YX7XH80/ey666ZRaMRobC4h43oXzg/rt8UrGUVg6ltuB41rwKH4Edb8gj4ZlwHJtqJIiPJClYdgFQQLps0oiScQzcn4O3t+4AeNb7yBZSCBlpeFTfGKeYRsCdyLvNKaDU4e8ls0AdrDzDIWzqT1lJ/IKW/U2kv1ySIH6W6/C2c7B+ocHzRypobk9RR7JYqpwtwrw/v4vo+CZwLPtKawndORNvaHz8CRG4CgEVFmC5XDZwJl8Syh6vWLBiu55IXUF0pjvzMj6MHls8a0n4ph7voLgzWuHViACcm9zFzdGItDU+uFQ6pD0Ip5CxjRblvNp8Rhdf4xE0q14Ar7LF6Bkvg/P4kdwnjTu7Sp5HclQXdGhygp8ShiqUv8HdolkGo4lQtqjv/tlqJk0cj9+KsgnkUcKf5O3sZJwElGdCEy2jU1l55lSIYektUdaKLdRbtLTKEhjRIPy+gyk+Smh7Wh972XbwnYOqtyahvJL5/ctYf/dB3VzGuvt2RHPY2kT8kBKFrS3rkCaGIU8rGM1Nos7a1P1zODPGYEyArpq4sb0CySyEcCJYDq8g1D4KVxDguN44FgqLEeHrXqwsjOGF7v0i2n9n1MMcZ8jQIIV0bMn68PkscX3tlLDsXKJUuiZKqQr+34ftU2/d4ypB6Hw0L5YxsTnH8P6L+/AzRVd/Y0MykvczSfKXkERitaC8Kpe8TgRxFK4uVahDM0xDRtD/8uvIv7dt7H7fAOOSyFvVYS1vXvSOjQvWUgLL2cnyGNl8YyotA4GWw+F74FFoepmw9T0qPrqMORbl2B+5w7c3dr5iI3cSeUceSwE9euvwPj2u80+euT8jpJHek9IxJ2q4Kl6269D/a3XYHkmsBqfwYtdFelCn+UXdxRtXqwSgbBXx3AghdmR5ygYg5AlGSHPOlQ9AzeWgZuxII0EARWw/vIDgDxQPg2STwN8OuS5IWBwAND9yEuDeLA6j4302cuJO3NvVTVZn1MsLs7ksYU3nGR4qO+vEt4v9kweR2pB2Exvb3rmweZu0yHuFsw+tkfsnIP8tgG74MB1ExiYsREYeQTZ2kHhP/ygqdAteR7JS0ih6d18XBA7ynMsDQo509dkSRVeSQpjkydRhnefd1J9dRb6tQlsfPsH4tGSBy+ohFBZK0MFNGkjg7HACLxKUSqmnVHqPGMn02Xy0sp65L8gm1shjq5lwfPvvgg3ZcD8i49a2f7IZ/Q/+QLM//QO3EIx5N+J0WnyKNIIdB2SViSJUtAL+cZk2ROZTg9iITaNzWT35Yo6gQ+v0R0Ebs9sY2bwMdyCBaTzcJZ3hcC+PBKE9f0HRWmv0iAJKbOK3uje59JYGMrNGUEmzXwEsdwMFrfCSBVqP9OdU/Gqx4bAQVkfEhe/5DmVFdlMHpt8q+h/xNlHT0XLwcpRkteZCQcb7jlNBTWrqSzmBoJN97du0uxjmU4C4IqUgiI/hOTEoIcNSHDgJgy4GzE4pCkYT8FOZaBGwnVb+ZWMphw/+r19MxdD3ip6zcgbUBoUzqavE6m0HFN4KenfpfA25UGG/vUXYT56gvV3HorHVFkTnkfN1aGqL4kmkUcqvBn0DggPZ9tjr3iGIs0lz1ezawodS0kqi4A38zx5P+10Bp5XJqB843VYf/dpWRi8mXUq55IcT+l/oXQv0lgQ9t9+CDtGPzk7MzpNHskqkvCh71+S8ZG9XtGmsST5JL8yCeX1C8hZw3gcm8VqoujZ7uXhUU0M+DOYHtyFYXlFvq5XK2A9PoTNZKSXTe8p24K6igtjG5gMPYWcz0FyCjD+211ho2W7KDiUb620nosuAfKFUcivnIM87gMcB4nkGF6kRrG8w33Ye+pl6JQxm4CzkhYtDoUu5EXvqSumYfLY5MuSXViE78I54cWoHNS7ei5M4dT6OY6l56hlIVVjn4YCmVzUQGh2Gz7Pe3DXt+HcXxet79xcUT5n36AihkRSECLhvW0gh48KZ+KFhPC+DXojyFs5FGwDA54BEYJeT0cFoQzrQWStYgJz2UPp92Dim7+Bzf/7u9DyRc8khaeLhFOFJuvQZFVUbKcNagWZb7tgpvK85H10LBvaSGvtKVsNVYt2g9l8ueKdPISU6+isFbvKtDKUG1NQXp2E+7Ao1k0kkni8+V7jeayN7Nsd8pjAjqoibJlQVAWG14vAnieyZFOJRCaNAdzfnMFu5mV0YX4king2KP6c1KB0GEES9QSuT92BuZ2GZubhbKZAv15QGgGJq8uDfphWEPH8JHKGirylIp6TkbeAbOFs9/0+N2hgfnAJwdBLuTDneQL2B0+h/e5rcD5cgPUxldN2fmhvjgETkyLvW7o0BWnQj2whiM3UDBK5AXi0PEZD64ilB7CeDCBntJcj3fkT8IoNI5AA3KWM0IUUkj6XAqeqvSGTx4bfBIBy98zYNrzn5w49RbmOl4cjUJpIbfk4uo2bY4N9Tx6tlA2P/hP4h+Kwf3AfzmqDGo62DSudEaEgWVMheb2QlOrkm7xEpGgoV9FjJGKZNtLI2wZGfSNCxieej8OgdnuKjNHf+Bx81Nbu7xf3VVCT8HjJ00jeS0WSYbuOqLwe8Q91JGxNLwoVy0CWWtJTbNXrSK0QrVRa4KkODkCZD0L54nUYf9pebqIgj5eHYPzlvSa+c5qf2i3yqESKAvOljjwlz+NBC9VfuQacG8bz2Die707i/GgUcyMbQgLq3WevYDvdGY+RIjuwnZde9KOQmh0Iis5BkF/glZnH2P3He8jcL8lN7X9S8esY+tp12Kk8pPAAlKAHql+D6ldg5DTs5gexng4LcnxWCMrUQA7XxpbhkXdgf/gUzoP1Q3DTL1ju2gbyf3UHirfzvyRov30DzrME7LsrYm/Kk1Q+fxEgwj8RgJMygVwWcFTx30ZeRzw/gvX0ILZSHng1Bz7Nhk8z4VFteLQsXuxETvQXmua/u8/QE9S861lR0kcQyPnAqelMc2zkMfPoCQJX+rvTQ/rewqHq6pKot19VcH5wfw5kvW+RtGFhKZ7s+wrr9NMXmHztI9jfuQNnq9hSsdnh2rYQdnadYohaDviFzE87g8hhzsxi+Jtfg/OLh7CfHbaNyNlWLiYIIw0ikZRDSWPYNwJNbr+QQlRdD0Ya8rAePG9laLVRLIg4ii43A2G4piHSBHz/6nW4gTCsv7nT6DJV53WKPOq/eQXuRrymLdLVWdh3iu0TOzIcW+BAmDQ6spIL5ZcuIXh9Am42D1dRoPh0/N3dX4LrNvFbIgC/XsBkZFt4lBLZYl7lK6PLODe+jjvLlxBNVPdKezUDPr0An27g3NCmCLWH1QR2vvMBChW/pKlwIZPvkWyUqfrXhWFZcKp49b1jYQTPDcNzfgrKRACJVASLO+ewkWw/x7dRbI9z3ucuPkTIa0JTM3CexmD9cOHI7fU/fAtwLWT//T/WbDXakv0SoP/xF4q/wBnFnzH7hiID9v68YWk8DHk6Aml+UigmUF6xSx1OKL84HgcCOjASgaPqMK0xrMWH8HDjpXRZS3byQ51FgLJ5lorV2LImQ54LArWbsHV27y6udmzksYtnOJalqfUgFOVQ1xQSA6dB4aRmB3k/yGNJBTbNeCyb3aeb88nr6NV/AM/Sp7A/Xe3MVhTWTqYgqUpTxTXVNpfnR6D+8kUY3/5FVduompvC31RoQ2Hrkhg5eS0pf7ITuY/tiIM3Sx6JNBJ53EeSHBvqW1OQLszC/C/vt3VHnSCPyrQfytc/A3c7DZi1i2zM7zauB1rvUIQLDcp1bHTQL4bxfAFDN4YR/LU3sPPDB4h8+RX8+NFryBrNhX5vTD7BhPKimO6i6XBdD7RCHNZHz6B96QokTRY5APmcinxeg6NrGPAmRc6UlSrASmSh+2Xkl3dgLESh5g2Rh0c/N5x0Bq7lCO895XQWk2Ml2IYBh3K0fX4h7+Qh8hIKIm9ZSBWKigeUZjP02hzUL1wUUjPbmQtYjw8imiLN0+oyM1cnV5HJ+7CRDMO02/sFr9G7aGUeaTD+6rX3oZg5SF4F9k+fwH68ceRSyhvnQPJT9vc+gr2ahUXdovx+SJ72w8fKpBfK116F8f9U/1nUyhlLzwiP6WYSruKBPOxDMhVAQdLw3rOr7SzLz3YKAaqRWqroj30p3PcEksljIy+H4yB9/1FNTUcigDfHGs9ni2XzeBZPQpMVzIQDDUv6NGLqcc+RzGcIDt2B+a2fdXxr4TVLZ9v64a39D7eBnR2YbxfDRPuG62KnsFuu0NbgQTQXRVAveoaocIY8kWP+0bbOdhR5pP89FywbHlWpWhDTDHkUxNE09/XVJiJpZzJQwgF4vvkF2Pc3YX/0ouXzdII86v/qVdgbWdg/edyyHU0/aNuws9mqPccr1zJsG4ZXgn82BHVmBMrUMCSfF2Y8i/Vvv43wm+cRfPMKfrr4KmYHvJge2hJdj2R5GaqWQyEHFEwdpqFCD6qIZyKwYeL8yDpW/88fw07noQ0G4J0bRu7pFqxkrkhqJQm6qiA4GoI04IcyHIT7fBuFrZRIpSBPoqYoh94Tul/XtiD7a/zyShqXOUqbkCGTJNWeJ7KYBgIkCwYiV4egf+kGrB8+gnxhHNL5ETiWD6YSQjQxhY2khovjj7GbDSHkASYiK8hHM/BOBJBMeFCQfFVJylsXniGTH8J22oPRgShWd+nfjXt+m77jvQeINJ4fzuP88BMobhzODz+G8iu3GkrZUN6Yg3JxCMafvVQlIJktifALtFeJT3JZ0vwszL/6uNWjVX1OuTkF5foYjD/bW1dXoVwcBa5Nw/RFsJYaRzQRQnzP493RzXmx5hB4UiSQIoR9k1rYNvd4L81m8tjAbVCnFGq1R1WaB8eDrR3MDoSbqpY+LbmOhIVkxRDAD2D99XsNINnaFPrhTZ4V8f89qjrWNMjkCaiRH1m5i/5Hb8H+u49rVgJTaJuqsf1qAJZricIbIo/0NRrj/om2Os2IDifJ1JHh0loEUeQ7iiM3ECKlrjqJdLE4pqK3MxEG2V8MR2qfn4R07TyM//h2axdBrRDbzHnUPj8FzEzC/K8ftGxDqw9StbVIH6gxTNmF94vnoFw+BzdTEJp+zrMt2E9jguCTx86wHQTfmEfgs1egeVyYy9sw1hPQxweQ+t49oSEpB3R4w36oV8dhRhOwHRdKxI/sPz6AIKd7oUkqlCOiQ/8tZJhkSXgTyRuoN/Bu0z2Xz9TIO1Lj3CIPL1aA/bPF8gx5cgDytQkgPCBE1d1kHtaLGGTTgTTgg/nDBWRsG9KlMQRvn0dGH8InG5eQyhVJ7K2pRUz5o3B3c5AHA5B0CW7Ohq36kJcGsB4fx05GF2e/PvVcENODYzCQwvL2GDIFD7KGF6/PFQls5RgJJmEYPviRhq47UBUTsmpDggvr3Scir1H7/DQwMgzzb4oV1EcN9atXIKEA85+e75smfjEzzEPybPXWq/xc+8bVIs7vLTXzWN252j9/FViPwnzvsFdV/dVr5XxK21CQKwRgqSrefXqFBczrItuFCeSBfFDMgVTH/MD53vXc1zv9yZFHagNX0Qu6nqEn9bmbLyC/vCo6pBwcFLL+/9l7z+84rjN98KnYuZEzGMAIgmDOomRlWfbItsbZkuwZz+/Dftxz9u/Yc/bsbz/smfXujMdj2ZJtjS3ZVrI0kimJQWLOCSRIgARApEbnrrjnvdUNNIAOVd3VIEjp+viIZN+6de+t6uqn3vd9nofqFslS0G4jeZ6RWNyRFqTdse9HP4GbgE+tLXicty6KmGgqjHRmHqAsVCPJogir62ZlN8rtD4G1seQoI9qQCHmzr7EgQafcOPmfV5IuzR3vJOpI7HUhFICRouijZtWMLmAS07jyz/ZDPzUM/dxcJJYBwv2L7++i60wmofz2pJNtYH2Fbh+EZ7ZDffMszGmqJF/axlx+BKFoClL+4XbA74fyy8MM5BUDcOQExW1bgeSVEWgzKUZ4a/J7C0aOp1Jp9jlFFikN7pMEJBSNgUWWdiYiVRb4qbqBjK4j5JEWscBzO0XMe+pHANO65sGqnqPsmjy5tWhZR+68U6kM25OQLEE1DEgCifVLoPmMJ1Jo3rUa/kc34PpYFxrkKXju3cLUu6fZ2iSeRyTugQgVzRvC8G3sAN9YB77OB87DwZxOQh0cZ6ei/rn94DvrYegCuJAHfEhkANYYmmL1grmEOrHLjdtTQEqxzAdSqqXwkKe/KP9oB7Rzo0wBolyT/mErMDYG9fhiIEbqBfTccVI3m38++u6pb52FGbFKndxq8it7oX9wFvpoafF/Av1cVz34dR3gWyyQf3eiHafvLCaAujW3r8YpsAMzgHY5yj4Qe8JA64O5S0sKHomtTCkUqbWFMZcLRfKW1TYaBhLnL8Pft2EeeYNqFS9ORNAW8KMtYK+Gin444ooKApxOUtzLaj8WTCYxnEaw6RRCjXehvHr0/k2VIjDRGHiKSGajbDQZ6Qe7YF68Ce3ClO25EWAjtraH99qL+JUZmf3A25QjKjSUXZkeZeweeNnDIrL5e7BwTHFfB/j1REa5A/2cVaNabTTR7ubKP90LM5K2FQGyO6ajfmWiwMk6HnXPbYU+oyDxVytKRankhcLsdI8kNXrBEKFoOmKKVT/ol0QE5fkEK0oLUyOwSBHkXAyZopH0v1wUcuE6CBzSedkxHFUwctDpeaRaRAsCWI2aArHOcs2ptEnPr4eZ4aF9ZOmfFmr0vCPwSECXguE0LwKQAVlkf6e5EDnHs6Edocc3Ijk4hal354hZjT4PA5DDoyoamzkGfkMeqvs0ofBAND4f9NAeLtzHStfHN8gQv72T+dnbadL3dsK8dAPaxcJkLlYGkkyB98oslU0BEEbsKxP5FZpkCN/cURak25ljfh9W0/1oD5RfV5D5EXkIj/fB7GqFQWUW/iSUhAfjmW4MToYwk3JW1+t07l/q/rcsT2yWvu4NPJAakEsKHk1FQeLiVUitzfB0ti/re4eJgV+8Ci95MvvmA0TSZ1zXWFdW05EA42AkxmRBOI5Hk09GS8D/wJJj8i8YI8r4DsErjkN/9wzMZAE9xyW+whRZonuMIgNcQwD0Q6D++rCrzidOl1QtWYbOVy5tzdZNskQBvy3hden5deDamqEdv82E25cMPL7YD/3alHsMascXQ2eC6cUiRxQl5IIi2l46AMhzP5x6NAXz1BCM63NaluwlQzeQVFUGnghI0p+JZEKpaAI/+ZHLqWgCmpIFSR4vY0ETGBM5nkUbC4FHGpNS5TkdWHr5zDU6tlGle71y8Ci0eSE8v70ksCKQSEB3Vr9W05CIxSFqOkBpa48ExqshItLeNQjtWYPxPx5HenhOrov2J+yRIcZigCxD8PsY4CbgLAsk6C8wcE3ro/9SozXXe8nLnmcgM6XpDJw7beLWJnDrV0F9w16kXPrJbhiHL0O/FS9+KsNg0X2TdJsMAwYBesNkgJIRsvKBJGXYOA7i5gZwm9ZCfcPdcg3x65vBpWJQD1Vex8zIUnciMEZmmJMO1b3y61qgKTJm0i0YiddhOBKAYVNSyuk1+lL2p6/8lTS0mAKx2QusrZ6QtdT7WBQ8EuCxfrh4EMEjllFYXV8+q5iiaPQZNXrQ0QOGHgAqpWdkiRFB6N/o/zenY+whyf7t7igCq7urlmKp1WYRACExcH/vukVi4LoJZkFI4t7lGoFMWm9Qlh3VRJYb935/Tk4y2uQXqG+7CfOTyzAmKpPnqcU6SPKHon3e7+0HJ2pQ/zZQi9PYHlMdn4DU0my7/zyAbhi2NEDL1fIVOrmwNgjhie3QSScwmn5gtRudbqw2PTMrmr7wWIryplSN/faT7A39nZ5n3S/tAtIctPcvzh5CqeuUqrMXw4WRMvqMUtPUCBx5TRNRw2R/JnCkJRIwRAkQxSzwFBgwonPRCyeBLUqD50c8ifVNn+UaPVd4SsN75iwXne6F9MxamIKXCceXa0TE0iKWuDwvWyDJlMRZUEcvOBRlbf6XRywgSaAzreHOLz6eHZpAYlDJQPL7WEkFpcFpTRSFpIgs7TfVllKUkvaQPqNjqB+1SiKS0rf7YIymoH9+s9wSrev1yj7ofz8Hfch5aplFJdNpVm9JuJIaJ/AwdQO+722HqYjQPnWXJCb/ZA/0IxehD7pfBsK1hsB3NYBb3Q6uXkYqEcJ4qgVDET+iKYs8REQ/KmXY2fMpYkkPTg1vRFp98ICQrZvD7U4zgH4tBlM3H8j09SLwSOCI2MMe0pwieybDyAIgiclWEFgMZd1V6K00V+9HX3T6PwFMelukWsDJdAZGto7HAlESe0DSGA0+r+2Ur9vXrNR4VOOYvDqwKFWdfwyBwnKpZ7b+ZBqr6t0Xml3K/Sh0LtkzCI90GtobxxmxYDk2kq7QT16GcmgQPNWjSUv/QKPoNdVJVcLStFvvSD/q9LJTyTlY5OnZrTA5HlwsXnPhb/l+Rx4JoGRrQ8GXpznKL+2CyV6iOXA+H5R/n1MUIEATzVCk0UC917MoC0HgJ5mtzRMVBbKmIe6ziEss/ZtMgvcH5oFPinzm0thUU9iUl/HI1RxaL+PWizq1SiPbfKME8Tt7imsO5n+pScw/miVjAQzYWXWXVmS0ziMz4EdR19y8hC6rvjVydACp07dZepv2SuQ41C9It1sg0aoLzTW6/2nnp1MZdhztR6OvcF1psecP5+Mh/eQAlFePkaSBrceU/E/7of7+C5hJd/2n5Zf3IP3n0+BnlLIpblsTZX7bIYjf2sJqdGeLQO0e7LSfLIDvbAC/shlcdxMMToTJ+wBVguCLgDM0qBfGIPZ3YiLRgC9uzrfvdXq6L03/Owa04bil/7g5+EClr+eBx5zgdVfIX9SfmfrQQ8J6aFb+g3xhPAI6D4FN+pp6lgl5JnH2YkHgSOueyaio98kYj6cQ9soIL6hvyr/hqf9ILOlYOHy5f2kEcQqB0CdQ3zoNc7xEauc+LoTvboD45Hoo//m5xTx6T+XSAAAgAElEQVROpWFkFHBETggGirrYuD1lI5FgketCxJWSLzAOWNYskkY+4RWybflWD4THNoAzdCh/nIusub0XNN5yAI9wIBYuvtgPdUaDFPZCKyKvQpHKQnWR9HwkgEWgip4FBhFw0mmkswCSPJR1j4dldghwEQClvtG0wjI0BJZkStmCpDAN9meqd6QIJaWAc02fmakodS19bSUQqoeare0ser0LMLppnom8FHpAlmbrIClqmGvcnlZI/esw9a9/Z78XtA8UWGhQiXQyP91e7GXJCkpobM354NLO/SlsCIPfsRHq6zbrAb0S5Jf2Qvk3d2XHiOwjfnc3Uzmg6G2lhgEL1yx+bQM4nwn1PXejmXb2lqv3Mz1M426E/RfDd6EcucMilfzOtdAaWnBjehVuTpTP0Nk530Pd54olIC62+4FVzksz7tfecAPDg+ZYIs3qN+hNknQHnfgzVzpxepgMRuLsocLeSHmesQ876wJFgSRFLCkd5BH5mtQO6qk01NGxRfaDFI29ODaJjnCAEV7ojbgnHESoBHimY65OTD00rGq6ztEbCXRt/wjG6RvQT1vexsuxid/oBzcTWaztSISJeNwSVKYfI4rsVAi68tdNIJHp7C0Yq5KokN2IIzu/DRkgO9fH8qvuhHnlNtQT7npU55+fInlQATNRvD5Wff88eJ8Azi8CPhGcj/4rwbgxDSNiL3pUbs12r4v0g23IRBTwf7tUcsiF14yeZ9PpDKsVpEbpZwJc9aaBpKZDIRY8iXlTE61MTa6+j/7JSp1zDEBS9iIgiSCAllQ1FvVrySOFlQKPLCqt60z7k5ybKDzF/K8bPPD881NQfn8ciJXIHOSAY32dLUZ3jkhE7z401+DKEMLPbsfELz+DphvQTBNeXUdYEorrUpa7eA4+l55dB1MVoH1cnAyUPxx76fzaWii/qU5If+EUhfUhC8T+7jj7zlKZiRAIVC08Lv1wF8yzA9AuF3dqcrBdtrtK5MBDNe4eAZwkALIE/f2T0G8nmEuYoWgQN3ZAfn4HNN2DaCqIa1OtmIxXXp9re3IPYsdJQLsetaKP24IPjPYjd2FwwCTAeL+b9WZq4EYkir7m+tlar+FogqXLqeXqB+OKApK8sVN36GRdmaE74Px+8A1182rNrk9F2cOdzk+N3obLAWxKz9Pc3Z6jk/W42ZeY1f7wCQTTl6B/au9h7Ob5nYzFpCvePwP9XvEfRhIgNxJZgeYisja2z6lp0FOpeQLUBBauDcfRu8KZZaXtc1LKMhZjP8LF/MCdjCX/YBcgAcpv3C3oz5+DtKu0JgVZEoIic1TjphswFfqvCc4rUfEgMBODOR2HOTHD9APNmAojMkcisbteFv0hQJTX8lntBIJYKnVrE7ybV4ELBYtqY1KqmY7NBovZc4FFGnP/kD0HvRg3+DxITUyx9LVu6uDpuebzsxq/OiJbFHiRoWcfpYVzpCkam0Blrh6SgAh7CdJ0RppijXAiMbRFEZwoMaemWU1U8pEPCBB/8ggyrx2BPjwJkSwbC2R+WIqfSFg2bUJzJKKcdiXX4UXome24+/99MkeEIfJMOg25qcHu5aq4n/zPB6C9fR7GPXs12dJzfeA6wraZ2XYnJj2+Cqbog/bhnC0ifXepCaEKnw+yyOoz1deOup5iL7UuijKSC49x4irMySTMqAIjXiDFTy+2sTi4piCk/evA97RBSwlIxAIY1Voxpfi/Ei3P3+iLWfJMdxDosud1b/f+q1W/JWVb21kEPRyvTUSwoj7EIpIEEgvpKN6KxFk6hwg8lPp2o42eOIOJFStYBJaYlOw5bBroDgcdp+gJcLo5NzfWV80YmbHraF57Huqv3E3pVDOnQsfymzogbmmf5xBR8hyzgtoaOJKuCAYrikYuTB9HohlMxBSs67L/4+Ao6kj1yCXIH073dakY16XmJb3YD6MYG9sng1/VCBKv5hr8FqCk/yeSMEcmYYxEYI4mYcTKRCez0eeFP9r0sid5BQS/1Q8u6Mftfz3Eptr2SDc8uzcVTGVSPR7hPUo5M43Q7MvIwjUSoCRSCAN8ho74+BSSAo/6LGgj8FiMUT8LaonVm8mw+tZcfRvZazPnE9kzHyDauPjS/k6go42xf5lsWgHPb3V8kpVEOCm7oIgj7SURfqROH4QntiD16jGohsnY6JTKb1AVeEqItbPpU2SWhNIrzAwIK/wQHuuH8pvPbeyG1UV8bD04jwH1A3dJdkxn8vgdGAPzo/oUEaa9Z+Ddjih83kqEPavBdwagvlme7GR7A2x0lH9+EObVQaifObei5ZoC4NvrYLY3QlxRD03lkMx4Edf8GJjoRCzt3OLXxpQfjC5jBrTB+APlPLPswCN7bhgGRuNWVKhUVJRIKZRGppqYcgSWUncQAdQ7sSRaBwfhp3Rmvo8pz0Pu6mDyEk7arWgCHp6ryPPayXmWqq86cQJ1M4dhnKlcEmIp5ir94w6YN4egnZ5wfjpNgxaLs0iOEw9kOhH9ECij9yA11jMduBEzQEEz9LTZu2+ywSLbc65GfLzQSZY9eCyyM/yaZvA9LaAfJs4vASSSPj4N48xd6JOL0+PFSEz0zFFaZNT/w25AFKBcugGxIciYkJm4CePQ1XnSO5Q+prR0rv6wGHjMRRzzpx8Zn0RQFFlKmZ4rTJczW4IwG8K0qhLAMctrzqrXJZDogscyzYXEuaWf7If2wWWol25b7Og88Mt85SmiSe44BYBlqRuVAgBEKGroqQP/eD/U31o1h2yPiWhDdouJlPWyRpZ/FPWk6K2igqM6co6r+sVIerQbZqgB2jv2/dFLCYTb/mIu6Mh5aZ8PFHd1ojR2JGox/ENB21kE9py7MQTtTAXPuQoXIxxYA6EzaNt0odRp6N43TBVCVxPE/hUgvcpYqhnnhtYiYv30f7maDpjnE9DT+gPDvF6W4NHpXUPgbzgaZ2lligIQUYUe7uVqOOlhRhFCnyiiPeyHrKhI3riFQN8cU4x+bCidracy8K7otC1s/rBFHgOeD2EeOsr0wJZzY6mqN74oH4EqsQiqYTSouN+muDcBORIoTw/fBZ9N8d1GEGG/hNaG4iLydI+SNAmlK2cjUzY31/WoIznMVOgcY3PKZbuVjDyWPdrqQGBS2NfDIpPmpUGoX4yw1HeuUbmCqeqzQup8gwRhbQO4lW0AgSWPDGMmSSwV8E0BBmQmfnEIwSx5JZcupnQyqUfkNBgJLM2QVEu2zpHORwxiUpVYaC6pkMxPPImQ3ws9lmCAgX5MJUrlVhhps7k987qJO1rArVkxq4GoTkwyG9b8Vul9RhkbsSswDzwumqOuQ52csl7WCSiTcDgRcUhQXSbB/8ojUfJLu6F9cRvGNfs1vNL3d8I8TzWEliSRG01YFQB/oA/qa6VJO8z+kATlSf+TXIPK3AfECtfeOgljeun0deWX90I/egn6gL0yADv7R2umtTNd3oN9EDa0QE03YCq5EqORAMYSxImY+/7aGfOB7ZNlXoshGeizZz5yP9f6UIDH3AZSFJK015oCXsaEpsjkYCTK6g7pIU8gkwAjEW/o4abpJnoa62bT3sWY1mx8qsm8NcRqgMghp1QjTUsCBA+TTE+47k0ovz4yz/brft64hc7NUjkdfqhvVc8azulF0oO8bNouWwRPEaRcqu9mFGgTNYTaitd2kS4e6diRVpoN9+o5AKRpzKmp4nqpBZu3HKKONCU3wOPs0gIyJBJQrvPBHByBceMe9FsJ64eKXFs8lgi4sDYE4eBmBjCVw9eBta2Qmn3Q/noGnM8PNPhhXLGs6iiFzI7hOCYhQ3XQ+bWIPEeAUZglAJb6fqRJ5ieTho88revCIKF3SkvzOdC0FCCS5vvKPmiHyYXJyigsjLjTfUZAxmkknu0Tpa2/sYt5Oetn5+ww8/fFLnnJybNGaPZA+MZ2x24u8r8chPnFJajn7DtSlZsX+WqbdQ3Q3j1frqv1OWU/orGSqWx+cyfE/jYor5+yN6YLvaRvbgHXEnC9HjQ3NZbCjych1AUhPbsZ8PrBt/uhJ4PI8D58fMWBfaoL670vQ+iAcSYOQzUgrg8BjU5+FZZ+xg8VeCy0fQQgb83EoZsG6mSZMbVzumwUkBA4YNZNZl2P4/T0wnPmXGUeFqIM+0HBNPzCR9B+f2Tp71AHZ5R+uBvm2euusQ9JRkVPJS33iGzZAv3b7AMvqwScY1sTecFQVYxpXiQMDmvEJOS2ZpZ7VO6NQ25rZeQvuueoBoxeqHMkrPxl0jmEbA0UpUP1LBGCSBh09llRcJcAxkMJHrMbSulsYdsK8O1hQOSgvHYYZsKYfSEgEo/Z1gbtbSu9yUSrX94PzsND+dWxRXdfjrAyk84w3cFcyylGOLhdQenrMIl9U+o22wjcMg9uSay4/tbJHMQtjeA2rUHqXz8sKp5eafSR5iE/0QlDCM8ji+QDBgIN1UQYC62VRVRXd0P9ozNwReBR+Y/D8yLVTvayUF/5e9ugXRmHcf6u/aFyLPfGwi+e0gtbgfF7UI+N2h+zyp5L9Yxgz7ZwyHKCCgfBbyA71Q6YTWFMZcL44sbGKleyzA/P2hY+CK4zDz14LHerUMFy+ubtkqLg5cbI//xhS1fT2tR751CnHIHx+dLridne+6AH8o/2QP3VYZhq1t7B9sGLO+YDOJ3kTtIZcF7PLKijI9i/UwR7mlL5HMS6IIZGEgw4tsoGgshADIWs1JzPh0QwgLQ+Aw4CK5UIyeHFRAmKRHE80qkUxiYmsbKrC1oqwXyNeUKbVPvmJdHz+R7KpZbKHvyUli7VFqSs03oKXsFevWYV2zzvUFcjjwUmRVZuJMdCzRwehXFmGMJjG6EPziBxZIClmVlNnihAemkvjGOLU3Q5j3rqU63/cprqMxNJ+JobF82WRb7j5BpiQiRwaZPxXMm1kF/eDeXIDeBG4YhbNeBR2lYPdK+A+tfFtYfEOJ6teaxk4kWOkb+3FfqNCPRT9uuz+Q1tELd3QPndafdmwgPyPx+E8qsjVPDpaNxSNc1MTeLDc9BHlq44cKnAI5MyisxYZRx5JRRcex34J/twfmID7kxX5tjl6ALcr84JQDsfZWcX+8PA/RfCKboTX2rwSClGdXKa2RC60Qg4Ukqrp8E+w9aN89Z6DCH+N8hXT8IcXLribKdrEp/YCE5yz44wBx7fefddrFmzBhvWr4euZHB76A4uXrmMbzz//CyQpPQjvYSMqyJErxdNsg5BkqEmYuAEEbwgwtA1pCQSxE9CEq2UqaFpCMphNo6p6dB1FYLsYWTa48dPoL+/D36fH5rmXI4mt3+T6XF4t6xC3ebVuPvbD+EV/cx6zyf6MZOJIqXFUe9phG7oCHvm5GuSWgJ+0XpyxdUoeE6Y/TubO0nNcOVdWpxcx1qDR4py0Y8ypfvFJzeCX90EM56BcWEEibNDjOSRs8qjukn6wTQGx6EdHwKi1g/1eDKFZqpjdCHqS5Hk5L0JBNtKlMHkaZMSucYtwkz+dRHWB8Hv7IX6emF9w2pSy8JqH/jdvVD/sDgKWA0oLXZf8UEB4g/2FSeoFDlQfLoXnJqAesg9/VppTxu4/rWO55KbYqH94Vc1WVqUZICwhE363k5wPgHKr20KrlcxNyZBVuAFmWsJQfr2Nhy93oepxMP1Gztvu3Ki4atDQNvyTV1/qcAjS09fvQE+a71I7DZPZ3sVt/ncoRSRuBWNY2PjwyWEmpnU0Nj1VxhvfcF+aJdrk36yB4aLHq858Pj2O+/A7w/gice/xpb+8d8PIZlI4LnnnmP30ejYGERBRENDHQxTQioygVgiAZ/Hg8b2NiQjEUxEZiD7vGhva4OiKhgdH4HAiWhra4MAHrGpaYheD5KpFJpbWtiY1DrbrXuzUvAYyUwjocYQ3rERDX09uPvah1S6y8itBAwJIKq6ipBUh4QWQ52nAT7Bz/6dmmqoEHkBGT0Dj+BhYNErEAGER0pPzgOTbtwXtQaPhTzAqYyAShkpkkg1jfnRRCJfIZkCggEglYERzSBxbQyeq/ZJGKX2hYCsklGQNEwmExTylbYyZQLMGQW818Mi2W41Ain+/+UJ6NcmF0XrqrG/pPkJ9QKEb+0uWH9YC/AobqoHt2WdJcjtoEnf3wXj3HXoV9wjy7C5bF4D9Q8nHcxkrqs2E11E2hOf2wxOiUP9+FZFY1Z6EKsHHR6FfvQWjKg7Yv3F5lLqvuDXtMA8sAkn7vRiKv6QAshc6nqZO858ecCjYSBx/rJr6enZt8MsAYfIOKQH6ZbmZKVfcreP06OjqGs6Au31w24P7dp4fFc9xKc3FqxRq/Qk+ZHHrs5OtHd0QpZl3LgxgPHxcTz91NP45JNP0N7aipSSgaLq6N24ASdOnEDPypXIZDJobW3F6XPn2N9J427NmtU48tkRdHS2IU2evZqO3bt34e2338bKFSsQDoUxePs2OjrakSEru4yCvXt2z6bHnayFooUxJQrDNOaBRxqDooyUMs+BR4/ghcx7kDaSDNRSupqAI0XGNDPDwGJACrJoI/1Zhw6REx8o8Eh1hLmUf/4+5jyUcyzq/M8o+si3eKH+5RLIq1nvCEFa3cF0IM2kAnMiAeP6PRi3KyNY5P9IEoEmmUyiLhycVxpR6JqTX7qeTFelS5oblwgx9FIt7+iEsKcXSlZWZ/bzCi02Z+fNmZB//uji1C2l5ZNJ10hfufNJ39gII2ZA/9RZiY38kz3QT151FTxK39gAI2Y6nktuLYWAO3tJJsbzzaW1huUaA6CyD87Uob19pqYAUqOX6SL1nrQ34re3Y0DvxbWxLiePxAenb4513ewF1lZuAV3rBX9pwGPq2g3I3Z0Q8orcK91cKo4fmkkgnlFg8hw6g34myUFEiIet+b2HwQ2eh37Y2cN4KfeB2RHGZqB+6l7KKR88PvbY13Dx4kV4PTK6urtx/Ivj2LFjOwZv3caeHduRSmv49Min6N/SjyuXLmNLby+aWlowNT3NwOO2TZvQ0NqCyalp3Bi8gV1bt4IXJXz43x/hyScfx3vvvY8XXngBk5OTGBi4wQAjtff/9gH7XMimve3uKYHC6fQk685zPOp29CLctxIjv/0IPtEHwzAZeKRo40wmAp8YRKO3ERSp1AwVzb5WJNQ4TBgwYCIs1TERbOqfS1VLvAyJt193aWfuNYs8liEgFJ0beR2/vA/qrw/DzFgqDURw4nw8+O4g+O5GcF2tjI1sxhUYIzMwLo/CjCTLLpdJlCiZeeCJwHokEoXf64HXxnOKpeETSUvehaKjDoSm6fwE3vI1TVmt4FAM+uc3Z+dfTco6N4j8453Qr01APzFXg2ix3nl30/ACB/lnB6D+8bSta5B/kRh4/Pt56HfdqyNksmF/OQ9jonJpm/wXDCJ/Sd/ZDuWXn4F55N6HxuqGG7w1BZDsvk6miuqLUvrafHYHPri65z7swBKccgbQLkchBiVgs3sZBrdn/qUBj4mLV+fpN1aykcTcJvtEmefZj0ghpmwl4y7XY2TPLcjKF9DeWMw6XU5zZgXkH5yFPpquelqzumOSBNHrw7sffIDnn3kGnx07yiKFjx88iPf++0P0b+3HxPgENvf1IqXwOHX8KPbu34t4NI7bN29iamYGB/bvRSyRxPDQMCKRCDasW4doLIreTRsgS16WAt+9ezeOHTuGp59+CndHRjBx7x62bt3K1pH73O/3sZpJu42AXyQzFw1jaevNazD1+8OQeetNlqKLFEmMZGbgl3yLyTFUawfLZi8HElmdI/G9Xaj3K7SWWoHHYsLgdvZT+vEeGMcvQ78eY/I8YW/WKSbvYL5RAt8VAreqFVxrE5BSYEbTMG5NQT9f2ImjVGpuanoGjQ0Oyl9I4DsWZ/7VQtBfkkyVk0ThZXEey5uWQ5qEwqObobw6V0/nRmpZenI1TCkA7f05NxRmfWhTR9XOdWLzXx0E/0gfVAeuMrMA12XwKHT4IDy1Zd5e2l1Hfj9GKiK9S0GwHHACHNR3r1YylGvHiF/vB98ZhnHiCrSz1kuq241KNKgVY+JLLx9ARG3A54MboBvu1l67vRbH4+mAdjxLmtkXdnz4Uh3wpQGPqSvX4dtYHTHm9Ogk+lsb5vleL9WFWurzGKlR1LV8Du29MzDHrBt5OTa+tx3itk4or1dWV0QFb0YqzWrJCBNxssyiMRwvsPQhEWaIHDM5NQVdN9Da0oz33n8fBw8+isOHD2P/Y3uQTPA4ffwonnzqcUiiFY07f+4cgv4AOld2QxMM3Lhwjf39+s2bePqpJ5FRMvj008N45pmn8dFHHzPwmEyn8OmhT+d9/uwzT8MwDMbqdtKIKJPWrChKw44+1G9eDeVPNrXmnJzIxb61Ao80xUojaOJTvSAhceWNc0xmiYwHyvnaU4qb76qzhMdzKe5JSnGPw7g1yby7mRRJEecWx+Axdw3yrDZ5n2e+NiMBzGgMIF/sEhac0oubYU5koH16fdb1xqnDzMJbQtreDG7HhnnEkXxQ5NYtJH1tJUxvaB5ItTs2E8D+6JxrkUdpdxsVLUN964zdKRTul5fet6TIrrkqYl7p5PhVzRAfWwuYOpRXndWX2j1nOf9v4ZEN4Na347OBbYill2961+568/uZZ7JuM5vCwDLFj18a8KiO3mPCwGLeGz2loahWkbxlyYuVmo/01fLSzyQ8Tv0ymoG2oK+kXWIlN8lyPUYdP4v60Fnob1f58KvxAqUXt8O8fQfayXH7Z8o+kE3NsGzfiNm3wPYtl7Y+eeoUdu7YMW/sU2dOY9vWbYzYcm3gGmDy2NS3mUm9XDhvATSf34eVK1fiyuUr0KAj5A9i+/bt7JiBa9fA8wI29/ejvr4OZ8+csaKNHMeijzcHbrAx+rZuQgNZrFXAttZZVHEKip5By66t8Pd2IvXHMxBcZkjb3/TyPZcjeOTXt0E80APjwk2MfnLLcbaBpbi7guBXzKW4jWga5lgMxpVRmNOLU9yxVBymZiIYCIAndlMFjWoZDZKXEgWmU0oMfjuOSQR8hSe3Qvn1McZMp1aJQHj+lJlY+OP98+spa1DzKL+yB9onAyzi67TJP90H7c0TrtXyyd/dAn1gGvqZwuLoTubHor9tTSCAq75+DGZSd3K4632lH+2BOToDcyoJYVsX9KMXWWS+Fq1c5FvY1g2ufx2Go5twfqRyR6JazL2qMXOM654w0FrVSDU7+EsDHk1FQWboLrxrV7PNzFkarmusY8LAcbLFAjCdTEMSLZcIaiQoXspfu2ZX5j4PHAz+GcaZwWXvZc1suv50HMZMNq1L1FmK1NH1ox9Ng2T7rb8bGZVZwZGnLqVD6M/FWr7OI/XJATgxG1lkYUrThKKrTGJH0y35HY+hwRRN9qMti2S7ZiKmxmByHMKixaZlwt9U70ZexdkUMCNuGMYiskROS7LS24HG5Ta3Q9zQjLHXPmasaWpBafm9ztYSPLIfofpwRSl3nqKPYRGx359mL5eVNpqDtLIewuqG+SnuWMZKcV+4y+5V637TEI3F0dhQX9npshI/OgFIcojxyLZFx4noYaZ5ZP70uSup5YLgkYndzxQVJne6aKHdC+GZbQz0Om18SxBUN6386qjTQwv257ykE7ofyr99VvF4nF8A3+QB1+QH11oPrrPFet78hztztDsxvr0OXEsQRJjhVzYy0hnISnEyCi7kA8JBQFGh/PaE3SHt98uWY5SLfIvP9IFra4BitGBgcgUGpx6CKOQDwLj+0oBHumNTl6/B17ueRRIJPK6uDxZMQVfiFmH/G2Gvp55MQR27Z/mdLmgGzzP7Q2osspBtXJ6QcO7PHMkSZV1RZj8XOFaszpooWmNlj6VIHDU9egn1HZehH7vBGKVFG4E1SqnSf9if7fiQZvuw30nTOo4EsPNSs6R7SL24EuNJj/VC6GlAmkR4ZzeBYw840ldk/6WifIFnmopU7+XU0o+OX5gyzv0b6QKmNKsu0DQ0TE0bkCURspfEvA20B4Ps/EoqiXu6VRvUFeia3XudPLQVBWL9/Pq23LVxmqoueo362hh4vPvbD5g0j1f0oclb2mLT3l3qbq9agkdKFWvxBPMgz7kF2Z299Mp+mDeHoX1WeRSpGNtb6PKD7wpbKe5QACwaLvIwEwqmXz8CnzHnNmRrvtl1MnFxSk/nnIpYqpwYuhzEMuQaoc0L4evbkfw/33MF3BUDj+TMRGUiTgTvi+0BaSqiowPqW85FvpmtKbHq375sa4vLdRLWhcDv3gj1NXvpXM7Lg2/ygmv2MxDENYUtn/W0AjOpwRiLQFjbCvPmHahV3IPl5r3wc/mfHwEMHWY0AUxFwQU87Fmtvnt9XldO4l0xZlh4fqb3WOYlP/8YflMHhJ1rkNGbcXm8C3dnli/ZpOy1uGtAG4pjOTvNPNTgkUBgzvFlMBJD6N44/K2NGOdFbG1tBEUjmW6aR2YPsfvdyMUkMzIKPZWB4PPA09VRfF4smpYDYRRds/5MQIb8URksIzBGHozsLwZM3WCyHLmW+zP9l4AlIxZoVkpEDCbQtGmA6dtBFECpNuP2JPTTgzCmLR1ABu4IeBJIo/QaAdL82rw8K7+Ce0s4lXyGqR/Dstlxcqm6MsQM6Qe7YF4YgHaRHF5KtErZtqWGBJj8jl8UmSSOamgQYilEuDp6MS/a1nUF5r+w0PWqEQElNwl+cweE9U1I/uEEdM6AoinzBMHv932fO39NwaP1hWB1f+UiGfN+kJ7rg1AnQf/oEoyJxS9ytvaOuWZEywIxijYJ6+phDMcgPtcPdWASib9fBhGmyrUcEYZelMiPveg9RXtA5BrdKEmukZ5bB0PloX9UPTmjGHhkbiI5H+dyCyzzufyD7dAv3rOitw4bCU+bQ3ehnXJQ+lLiHKz2Ug5A++DSol6czIFv9oJr8lkRxaY69tLAgGJKhTkRhzE8DePGnCEDv6YJ4pOboP3lCxhjtdfaZfqm2ZcO/Z0TrtWBOrws7B8cMlQAACAASURBVGWfgic8vew4aAQixX1rMTDRgyujyzTnW249k4B2fXkzrh9K8HhzOoaEqkIzTKyuD7GUdM5OLP7FKfgCfhZpI4CWA00E2Ej0WawLQ2xuZP++FG0RYOxoZzZ4y6H5vZ8Bp44BoxPgu4lN2gaOQDexSSMpGAPjMK5agtZL3gIy5B/vhfqfn8FUSkc7WXqsLgjwtWPlqRNTmPZ4IIkigh6eMZSpHELXeajZ6PGUHkWLLCAUWGxHV8v9W2gtRhqQlLYmVjbpNy6XVmvwaDlXeMBJ9l4U2b7tWQXld8eApDPCUv6eMrIOpfcc3H/Svg5gVRfG/vUDNNSTjWXh2kdL8zEFXqaIqt/+i0gpcg29xtXxkF7cB+X1L8jwu6pbpCh4pAzHTJRFgquJPvJ1IsR/3APll3kZCAczln9+EObnF6FemHZwVPGu8ku7oX16A8bdaQjNlHrOAsXmLFBUNAsoEomKgGKZzI6w13I7Un5Ze61dYfsK9qKp/N55BNeVzVswiD4zY2WLHNb+cnU+iN/ZibMjm3Bn2oFyQS0WUcmYGUA7nWVc7woDSwNHHM30oQSPRHKh1h6cK6Clt+3UrWEIosDIEd6eVYs3yjCgzcSgTkxCzygIrOupCZCjCJ8yMgYtlrAijMsIMOZvisd3GR7hEpRf5T20OEBYQfUvDeC62wBZYik2pnF3iQgAVlSy1k18fAM4rwn1vdL6k5Qao7foaov+S62HUpJUP0kl47IgLGLjss8lgYEWAplSAS/jWu5XPngkz+pIOgLdVCELHjR7W12x2nNj/rUEj+SVa5RgOBeaP+0bv74Rqf86W7HCAkVOTE1dJItjZ7/IcxpeL1Knb0E4MV/D1E23GSLGGCki1/CzXtP0vfG80A/TG4D2TnUs/VLgkfah2tpHsb8B3MYeqG84V1yQX9oLpFPQj9+AGVet/5d5GS117cTeevD7eoFYAqgLAVR+k9ZgThFQjMAYuOfI55q5//xv32DgyZyIQX2ztgRG6Ue7YZ65Du1ymWyOnRvYjT42o/aFTkU+9sIzW3D0Rj+mk+Wj925M180xZhnXy9Tj+qEEj1TTSG1WhzHrLhPY2sf+PX7+MoL9vaWvs2EgfvEqfGtXuyIsTifLDN1hgJGnurj2Viu9tIybHjmJ4L1PYZ4vLr5Nb/18dxjc6lZwbaRxl4Exk4FxcwLGpZGarc6W04KmQU8kHaUpK5lwzvaOot3E3CcAmd+I+UrSP/TSQpEiShk6rburZF65Y/LBI2k1prISPvQ52RS64dNczfxyx9YSPLL6OmLVOxDSlp7fDK4thIn/5xDCC9j4ttbLfviIFFIh6YW0C9eGGBhJ/PIzyJLE6hapLrImPtdZCSEqh6F71tvbBfF7+yoS3c7fn3LgsVIZpdn75oVNMCbS0I/OiZvbuj5UnkNki3ofK5vhPBIgCTAuDUI7Ulifs9i4TGNy6ypw9SGYugn91BCMG/eqitqyF55kEt7/8QSMswMQtqyGEVWhvTenl2l3nXb68RvbIO5ZuST+1Xbmk+vDvruiVJGgPKWw+X3rcOjqNiSV5ZHRs732i2loMQXi+hDQuPwcSB4a8Jirb/SJIqLpDFaraQiJFGPZ8jwHeWU3e+BSI9keikZJLU3lr2PODLh8z7I9KPq53AFjbhHkad206m2Y529DP2nfR1Xo9oPvrgO3ugOQZZhJFQbJOlwZhTHujqUW31kP8dnessxDZnNFP9w1rClkkSVdZ2CQ0tTUFuoALnTTYGCTSDI1nNe8H29Kv65v/FLrPFZKziAJl+jbJ+CddJ66ZULY2RKZsg+HEh2YU8mdCJTfHS0rAl7NefKPpe8O1SR6v9UPrrEZ6l/OVjx0OfBYTeSR83CQXjkIhYTBUwooXSkcWAu+I8ykZNQ3naVf+eYQxG9tAeh7PR1lNdwLCSL5GyFurAPfv4oRXPTB6YqtCAttLnu2GDo8Lx2EeW0Qxq0oxBd3wlQMGLenoR8ZqPiaFDqQ/L3pPNqZ2gh/VzPZcpaFpcYmOR+9by1OjWzAZHz5qUwUnfuAAm0iDXFFEOisTLKrmj0vd+xDAx7PjU6ipzEMPZOBePM2PCu6iheoUyTy+k0ENqwttz9f2s9TQ1fQ3H4G+p+/qHgP+JAIfkUQ3MoWcB0tQFplzhv64CSMCgrbcxMRn+8Hl5iB+knxiKgbtVR2Fp7/w6eThZ+iLopSWeCRYzqj1Jj9VjrtmPltZz6F+iyseax0nFofV8vIY6WOJjxFHxNR6CXutYI//KrCdBadsvtnxyJpKdJqNHX4/9dvYvJ/votQYOkzFZwMSD99FPqFYagfXHBMXqD1lASP2VKhfP1dJ/eZxWzuZVFHYXs3k5QxB4ZhXBkDv6ULXEsTtE+uwxhypv1IKU9uQxv4zjpwpAgxOQ3cm4F+bQpGUoe4qQF8fw9MTmDn0k/Yf8G2u77cC4/0wnZwM1NQj1qZHKEnCGFHDxAOuVYHSTqk4tMbofz6KKDZUcywuwp3+lX7zJRe2IZxcQWOD290Z0JLMcoyl+t5KMAj1TgSOYb0GMnD2tuzsizhxQ27wqW4f+7XOYKhP8M8Nwj95JwfbbVzYc4bFJVc1QH4PCwqSe419PA1HLjYMDvCD89BHynsQ8tSw5pWUZ2ZkzXSOegHPgcQKPpN0cegPN/zuZDYcjW6g07myH5svoo8WunjBZJIdvaR/842iPU+JP73vzCZH3JoITId+z/9fWHLMrpJgcAxcMwXrxd45nQkbWsFv68PE//zXYiiCL9vaWu3hK3dEHaugDkTA9dYz6KRZkaF+qczQMIe87ccYYZlYxwSImjbmZQMBWQI65D6xIWb0C6Mw0zNkZvELY0WuCSAd7iySJ346Hrwa5rB3COy8zRjaejn7tSuNCev1k94ZC34ED+vvlva3Qq0tUP9a+UR4dytK//8EUtq7drtJZUCsvP9y++jzRD72JmH++zxPAfxR/txcqwP96KVl5E4nXNV/Ze5XM8DCR6jioobU1H2I001ZsnpCNZ4RJipNEtT+9avKXvN0jdvLVuiStnJL0GHcPhNKK8eAdTauBnwQQF8dxDcqmxUkhiIJJY8OAX9XHE9PX5jO8QdXVBeKyJK60Kdmd3tZQ+zPH9e0n1UDQOBBaCCpZ9MYz5pp4xFnd052On3FXgkUkbEdu0hYZGMpkP62gb4etuhfngS+sUJ62WEwJOiMhKMoenzdEiZJCn9SJH0igNmNUWYDIXksvhZH+P86yo9uxZcZyuUkQjM9y4UZV7buRcc9fHLkL+/E/on56HftEpOpL3t4Fa0MjKIMRFjAMq8WTrN6ZpUT8gLYV0riwYi5AHn9wAT00AmA+W94sBQ6PBCeGIzzIRmzy6QUt99HaDyGC4gs/HNwREYQzNLJlujzcxAzLKMmfTMpmYo/3Vu9vLJP9kJ+P0wkxmYd6PQKPIZL6ERVuLCk9GCcWYABkVVE7V53ju674p1rvLZLuzrATatwHvn97gynZoPkpPrqfcAG5dfveYDCR7P35tCu1eGfmsYvGnA21AHf13YknywKbFD9YcUjaD09ldt/g7wQgwB+QOor9ZeGiJ3ZnrA8yuytZJ+H8y4AnM8BuPaGIy7M7MTlL6zHebwXWgnCguXL1k9IUWYqKYtL5oVzVhWlwtdSAqCx5xMSTDgiMRRyb36FXi0521NJCx1OgmpNcRsK83pGSCVRvI3x2vDkM/+GAokhFyCkEP6j+Kjq4H2FqguuaDYuY+k7+0ERu5BPbz4ZY5sF4XeRvB9PUwg2hicgP554dRtMfDIvj8lIknM3aSnGXxbCJxfArwyzKkZYPgejNE49NGU/RSryEF6Yg3Q2gT90DUmkZPfeDrP+laW9mZi2GOTMAfHYNyOMZLKUraFKVq+LWzVeP/680XTYESdDe1M+cKMZ6B/Psiuhd3GNfghfWdbxTJHds/jVj8iEFH0t1L1DOmfD+LYzT5MJR6A2scEoJ2PQvAK4LY507p0a79LjfPAgcfLExHGop5lUlexS1+lrgtvHs8nEPB/gNT//XeIgdppIxa7dMyaa0UQPItKNjNpCzOagXF7CsL2LsuDNrL4gW6x8sTZ2sIqbo2yhzLNQN/cywo5L5BrUYNv8RtiPqlm3sBVyFCUnWBeh6/AI8qmrfVVdfA9swXGhevgwn4o710CBxlGJgOealVdJjfRPUEOQ3YJXeJjK6BxHuDQfHcPJ/eBk77C/jUQettsgQphbRB83wpw9WHoY1GYJ4dgTMyR4wqCxwIvX5Qa5lc1gWsKgvOJ5BkA894UzDuTMAksjlco0p63cLG/EfyeXuhX7wHJDPiVTeBCsnWu22Mwbk1Cvx0HKpf1dLLNBfsuipLzgPzzR6H826dWir5AI/Fx8bHV4FZ3wUyrUF+1Z9PIopp9rVDeqK0EUNWbkjdApQECvkFmeqCphB8fDWx1c0o1G0s7tny1Hh848EhRx/5Wd0SWvwKPxe/5UPgvUE/fAk4OZt1favb9KDsw+dayWsn1XSxVg6kZmPemYYxHYU6kYEypFgklmaq5LE9usgsZoiTTQ21hypr+jTklqFpBeR6rKF6yLVxddrMKdPiyg0fmnEQgkNLOBZpSJyDwze3MzUk7fA7G1ZjrYJFOS7WvFoPWBC+Ljmpy5R9uR/SzAXjvkJpo7Vsl94zQJIPvawW3YTXMqTj0y2OsJrAQeNQzKUg71jC/ZC7sBeen9LAC8+4EjNEIzJEEjKhzhrudnWH2i9/cyaLKxtVhmLdnoE/Yq9+0M341fYrJ0sg/2w/tT8fL7gnz+H52G9t7/YvBslMRH1sPzmNA/aCyetCyJ6hFhyzJqtR3iMiLVA6bL0MmPbsOhi4AvIy7/nU4d7d8eVstpu9ozAspaHEVYk8YWGZmOQ8ceLw0PoVNLe6AR5LsIQZspUw/RzfBA9ZZECMIhP6O1GsnISQs0fVl0ajuaU0zuI46JsvBebIRCkpnjU3DmExYgHKmNj88DAQwUXCe3TuUqtYNE7LIFwSO5cAjfe6kHq+Sa1AJEKjkPNUeUyu2dSHCUm6uZrsHnud3Qh+aZkLR8ou7oB++AP2a9cbvSqP61licgVMiwTiNYpJ3sPTTAxj/P95BXd3SpNuqumdEDmIvsZFXMzYyJqPgmuugX7sHnr63VEfok4FIDOadcUaWM0ZTMNNLF+4Tsyz6UooNrlx7J4OUyESQmLn+0VnoI+XrGoVVAQhPbIVx9g60U0UIj0EPEM9A+tY2mHfuQjvpjjWj3eVSpoYpF1YR0bcsORPMXpi5K2UbWfSS1nO9V57V3BVW+CE8sQWp/+t9CE0NkF45gFPDGzE602B3yvenX440swzrHh8o8EhMVkpbb2+3oc9o41JTRCJzaxjetatt9P4SdkmeRKhpECoRZ5ZxM2VA3LyCFbizQnqvBOg6zMkZmGPTMCcSMCfTMOLuFIPnwB693c6kM2gkQFCikQ6kmU4XjTSVAjdubHtVQMCNCdgco1bgsRiznTyIubXdUE8Owvh8kNUd8mtaID6xAfoHp6Hfrs4tab5zi98RiSZ/y6QdLeB2bEDqF4cgOBA5t7ntBbu5dc8IKwMQdq8G6uqsFPRdSgtPwRhJMTB9vxrVOIqP9EB5tXIpMrfnXopNLH1/J4wz122/1EjPrwPX1Q4oGiCRAnoBncCMyghe+uGL0K+7+LJUZmMIOFq4kWoFzKoAJI0za9Hp87JayClySwLQQLyIqLUu7z8dhD4cZd9zVjO5sR3R/p04emuT25fR3fEygH4uxoTnxU1hYGneHW2t4YECjxR1XNNUD08Fsg7FdiM9MPgVeCyyOZLnNjzJY9DeXFyobevuWoJODHiRSPeClCQrtl/VxIrtEZAtQElpsRygnEwyV4p8WQ8702UpaEVh56NUdVLV0JIVny96fFaCpZR0Sy2jjwwI7H8AUjREIjp6A3oVGqALr0Epe0D5p3sR/fwW+EPnILfN5YSELV0Qdq+C/s5J6KPlIz3zzmnozNWIXGB4n6fiwv554PGpHiiGCO7j0lacdu5fu33cAo+588mv7IF66DrUM4OsjlRuba5Insfu/O30IwF4/W9nnF9jO4M77FNOx1D69jaYt+9AO22fDMOHRfArw9BvzMBMLn5xpjIDrjPoWj2poyWTagEBSAtFOjq0WGci02iUJfN6GSjmMwrEujDEzY3s5Uv9bd6LAs9B+tlBnLy9AWPRZR59zImFt/uBVcvH5PqBAo+nRyfR21y/yMGjmjsvdfkafL3rqxnioTpWTxngRR5yYBg+7wnoJ24yOY5l2QydeZHbtX8jIVxuZSN4YtMSe5PsyOiHfoJqKCMwJ1MWoCzmbatpUCNRSE0NoEdxLKMwQXC+3MMvCyhKgUdTVZgETLG6PLf3nwTcxe/trUhkWPrBLmBoBOrRu25Py93xKA1IEj2Ni38c1GYJ/ud3IPmLQ0A8Dqmled65hb2rIWxsg/aXUzCmyxM1GAGGyhlI37FSLboiq5df2gVDB7jY/Hmob89Jt7i7ce5rg0r7O4HWFksqJ88GUQj6C+tlur2gAuMRIMPICNQvCis3LMEUZk9BtY6MmFVELUR8qhdcJgb1s2X6LC52776yF+bIONQPC1hHZiOQboFHNgVdZ+Q4IRi0FAw4QH55D7QTw4s0Ofnv7MHZeD9GZ9wpg6vZ/ZKV7KHfZX5bEFgm+PGBAo/D0QQDjm4wrXMX+ivwOHfLp0YVzAzMoGv3bfiDg9D+fgnm6JxMTs2+HBUOXCnrLv90jOFJoLKZGJ4SIItALGGl2MZj0CeSSE+mwE1EoYCD4rXY1Bw4hL0yhHLAkTpnhaOFMvVqSykczt7G+3qg/r6IXmaJa8I3BSB+ayv0v52GfqewUHuFl9TVw5ilWX24cLp4RzOkFV1I/fJjFp0gu9KFTfzaevBdYWhvnYGRKFBDa5rMe5g0Gq26q9oIeEu7WqHrVuSIz86T37gS+pm7rkZp89fvduSRolzCCzvnW4rO7p+6qG7N1RuhyGBCfxeETS1Qfu/MwrAWcytmn8n5efD1Hss328NBefNSLU5fmzFFDvI/HYSZUoC7Y1A/dt+Fp9DE9ZkZCOEwi2hKezuAlZ1Q/7D4OUfZmKsN+3FzvKM263dz1JzP9eoQ0OZOpLba6T1Q4PHK1AxWhYOuRR6Z1mMsDk9ne7X7+MAfHx1IgjeG0dJ7E8LkXWh/vwzoS1fA7nQDmVSO7Cmpj+d0TNZf5IE1LeC6GsA1+iFShJLnkPr4DJTrsUUajnbPweqZyoDHhY41dseupJ/0wiYYk0rF/rjio+vAtweg/GF5Snyw+8PrLRjV0gI8/D/cD/34IJTDV0o6wYjP9oEPCVD/fIHpGbJ3AWL2Z0lkfGDpImeRyAxCoSCre5Rf7GdWeW6m+GsJHmls+cXN0O8kCrKAZyO3JJQeDLqWyiz33ZD/6QC0N48XlP4qd6yrn1M0yWdA6GwAX+8DWoiF7gfoZZUMFKg0UE1D+d3y/L4t3ItZC8W6EJR/PwyWrUgmoH1wFWamxr8r2ci2RJaLP9gP7c9nYNxbrFJALw8j6x/B2aGVrl7KmgyWI86QrFRf6Rr7mpy/wKAPDHgkogw5ypAFoVuNucx0ddzXwm231lLtOB7hE3jCUzBuTkL77+X9dluuPqjSvaAaHN0wEMuojD0tp9MQvV6IB9ZB2NQOc2QC+tHBiog3OqVSbNjjMZDp0KHE6Xo5Lw/p5Ueg/PZzIFk+JVts/OWcvl4opZRbA09uI4/3wZzKIPP7IxBs7LX0D1sAXkPm9ZOW7qMsWexOO1FnpxenRH+D7s1YnDGuaw0epR/uBicByqvHXVuB2NcArn8t1N+VGDP7w09oaSmAOQmhm1cHoZ1z5n1d8aaQw2GDBK7BC67ex1joXH0QCPgBlSSldCb2TVkP804Ext0IOxVX74f04vIW86bnirCRhONXMYKOfmsa+mdzuqTSi9vB8Tq0Dy+5ooZBNZ3C+rmUs5pnHEGRXM8LmwFfCMXKO0hTVHtkG/772o6KL+eSHagBxpk4DM1YNsSZBwI8EsuaUtbrGt2lGn3ZdR5NFQg0HIWACUDLgJN5mAND0E7cLVhgvWRflFInKlHHVu38plJpVr8YohSkYcCIJ+bpRhKI4FqCMD6/DO3ifIeKcue2Cx5ZinuBc025sZ1+LmyoA79jPdTXqwMGOXcKxkweXkbp6yI1pnqAh+/7e2FqJhNRJoBJloAwLPZnTn95UVLINOH52WPgMql5/sJO973a/mRxGYsnEA6FagceGwKQntsEzMxA/eC6fQcXG4sjIWvplUeg/vEUzOky8l/5Ke0si9bGKRx3odpWvt0P9a2Ljo8tdwCBG67BA67eOwcSw0HLhzujAUmViambIzMwbk1Bn56GUFdXdFjyoFZ/c7T2kbtyC1vwudAig+9tB7duBcxoCvr5OzCujBUcRXy+H3yTF/qH5ysiKjEDiXoZXDsJ05NKCk9eogC96PxmLjXNLCmf247M//tJ0ZpaVn7z4g58dGk7Usrys/9btIE3NWj3khCbvcDa+6dUkJvXAwEeR+PWg6Y9OKfl5PD+XtQ9M3SHpbWkFndkf6qdz1Ifn5lU4fMcgd83AuP4dRh3IkDQC+npXpauNU5ddcTsW6r5s2LoULAmln7T6QwasjWNxeop+XWtEPeuhhmNwjhyA/qkvcidbfBI0c8SKVc39ll6bh1MRYD28ZWqhxMOrmPEEorKmkP3YNyNM9H2+9kK1Y9lmiUEn9nCIo7a+xfY9IxUiv2Qz2rE5SKJuUL+2aekBSel7+8C7o1DPVREO6/Gi85kMiwy7vf5agIehUfoWrbCvDgI9VhtyFDSM2thQob2gf3shiV5lK5NXaQsQn5lH9TXjlb8wswADYFEiiY2BIAm0qC1Uu8MJKY1BpaN0SiM25NFo/3lnhE0T/2dU7afOTW+HSGsDYHf1A2uqQ7GvTi0wwPATPmXSPFrG8CvaYL+8Tnog3NORKXmyxx09q9gABUZlUVo4RHZS6ClJtEDc3QS5p0JmGNx8HvXwpxWkH7zC4jhUMGaZjoft38d7jRvwcXRB0CNImtXSPNeDrI9DwR4vBWJIyCLrhFl9FQayvBd+NY/ADeMy08ALabDSN5EuPUq+JE7MI5eXXQGfnUThL094AQT+vFrtrXFXJ7qouFInJtarYgJOfDI5H/IBaQEAUJ8ZhOzUjPOXIN2vPBbdv4Cyv0wzFts1vPYLovc0b6T1dnPDkD7y7l5FnKOxljYuc4Hoa8TfGdWAJocXUYmYQxNwhhJwEy4o69pd44LU9aRdAYt394MrrUZyq+Pzg7DrkkoWPSHpdD5pB/vBm6NQD2y9KxXSln7/T5W8+imJqZI33US3lcz0A9ftSVEbfdaLOzHxJof2wzlN871FWtVFyn9aDfM09egXXFODhS6/BCe3wGkCdBoMCMpmPdizDvbnHKgE2qDVCf9aBeMo5eh33IwbqUXqsRxTEOyoc5KTd+chH7khuOzCLtWQdjWDePIBWiXsql5mQPf4gW/tplFYpHRwW/rBtdtcRLMiTjUN4uQm4JeCL3t4LvqwdV52Hc69W+fgWhwszJoBcpMSO8zvnMrDt96AFLXtAk52Z5lEH1c1uCRUtX04CfLt56GkOMbtNgBrNaxox1cNsrk2sDLfCBBiEEyz0AUx4GxKWgfXS45Y2HHSgh97TDjCRhf3IB+t/xbZc22gMnyxGvmBkSlEbppICCKlg9yQ33ZpfBtYQhPbACnEfHkWsn9cQQeZ11sBNcJQeKOFvA7NkD5t8/Krq/SDnx3A/gNbSzFz2zniL0+PM6i2+we0osY9FZ6wnkoXYeeTM6SYJhNWW8dPLt7obw6p1dKwsJEUKpEGkl+eR+My4PQTpR/aXBjSbkxpqdn0EA/2hQFfbEfhguEGeGRtVbkmKSXPiggp+LmArJjyS/thnZ8CMbVyvbPchZJMpcnBv6rrD0VH99gWfS979w3XNzWBG71iuKgxub+sfuR7lXSKCzSpO/ugHnlFrQLS1SfuWAeJO8lPLYOaAjDuD4O/Vh19wu/sQ3ivh4gGrMkiupCQFqxBM0Ng0UWjcFJaB85y5DI398G/XYMsc+ugp7rYUlgz6BCTnLkeJQ8uBufDm63eaXuc7dlFH1ctuCR7IUSmo7uUACCy8x0VuvYu+6+i9Qu9W3o9x4GP30d2jvO9OHo4cqvbmRpSf347bL+qrVYlxuyPKXmRTaDAVlimn/FWLrFjmep2/UtMK/ettJ9BcCRU/BI56qFcLiwJgR+13qovz9Zi8tUcEx+UweEnmZGEKAfBCaDNDwOcyQO/Z67nsKsXjSPBKO1yfA/vwva54NzOm/VRnaDXsj/uA3GyavQLjirfa1m090Gjyzdt3c19HdPQR9ZuhdDaXcr0NVZNeBimn5xKwonVqGtyTUFIH1rK5RfHZ2tfy13nXJkDW5tJ/ThGHRK2VbR2H1L6dUSQJhZKk5PQT02UsWZKjtUWB+GcKAPxngc2jvnKxukwFFk5sBv6WKRRuPqaNXjChvrwO+cEwSnOuEIESBJMFwUIPi8EPNMRsz2MIwnd+GjazurPveSDZCrfbzPloXLFjyevzfFBMHzL7QbF4dSWlokAm/PKjeGe2DGEMyb8PEnoL1xrLI58zykb2wG114H89wA1OMjQI0VF3ITrZksT/YE9MYfSStokEXmlVpOj7HgBvplSM/3My02/dgV6Dfm1/JUAh5ZNEKnmjz39AMZ43VTD9Q3lg48ztsvrwShv9PS1gzKTAPTHJ2AOTxl1UtGK/Qkp8h0NJ6NRs1lKbidzRD71kL99dx9X8oGzu6Xg370xK/3ue+DXWQC9CMYjVpMa2puRB6l7+1gYvnKfy6tgxRfL0H8zm4o/+GS7SmlfGNx9l2pVHRc/vlBRha0W89K7kQQ6EUoxkwUjKHqooHF1AHybweKEjPZqPcWlxrZ1NVWpQAAIABJREFUvW8d9+MB6eAKcKs7oZ8eXr6GEdmFyT/ZBf3CGPSzw/OWquoG9EgEajAIzTSZuQNp9Ko+Eb4f7cffLu6BbhSwcHS8YUtwQAYwzmeZ1/dR93HZgsfrU1FGkAmSaLNLjdJUicvXEezvdWnEB2MYnk/C7/sblLdOg5+xV6BcbGUsVfvYenBeAcaJq7P1KrXaiVrJ8uTPl2wGeXCQ4glLVLqKNBhL9W/phDk8Bu3Y7dl6v0rAI83R7YiruLOVed6qfz5bq0vmaFyyjySfWXop4YIemNeHoB0dKu7yU2B08g7XozGIJIW04NpJlCL9YgjmNStFWsqu0NHEqfbWRR/scudWFAWGbsCb9VGvFjyydPXaZmh/OgEjViFgLzfpEp9L3+6DMZaGfsx5vVzRYbMg0lAUiKGQo5IP5nX95EbofzsFfag0E1xo9kD45g4rUulGs2FfSqehCL7Y1wLljaX57gqdPggHN8A0BCtKrC1RtKDCPRU3N4Dbsg7qa4Xraek5QQoaCIdAmSaSV8joOlq/sxc3pR24OTFnUVrhFJbusKzuo+AVwG0O3BfXmWULHuOKBmJZuynPkzh7Ef6+DeCKWEAt3ZVf2jPp0VGEw59C/68Ko44FpstSkdu7wRED9PgA9Ns1KOKukSwPRRqpcRzH/Kkzmo4GnnM1yie9sBVck9+S9bkUQaXg0W3wLD3SBdMfdsR2XbK7laLb39oKLiRDP3IJ+sBiYd9Cc2FOMlSjmgWOOc9caU8b0xUkkWILORa3K6x0jVX5YDs4aZKY4SYYYYZaNeCROavs64H+1+MVyaU4mHbRrmJvHbht1ctFFTsBc/7JKOC9HvA+e5F74cBaCGsaob11qiSgpu8QGpug/sUdEMcyK35/WQUJviUE8fk+KP/p3nO82P5J31gPrqMV+tV70D9dOk/1au4t8k9ntbSXi6e/85Us6HdANQx417aCf7IPH1zcBU1f7DRVzZxqemzOdeY+eV4vW/BIm07C4D5RRHddsOq6x9S1G5Cam2pGuKjpTVLl4OmhK2hsOQ3j7ep0/QpNQziwBsL6VpZ6ZPWQU/aka+wsiQAX77IsD71x6lldP8IapOsoCwLEmH2PbDtzZ5GCDW0Qd6+CGZmB8uF5cBnJ7qHz+rlpWyg9tx5G3Ki6Rquihdg8SNjazZiY5t170A4PwkwVj3gQA58T5ohFXJsHWFmPzJ0I0uNJNL/8GAPKxH6tlQSSUx9sm9uwqFs8nmAvPIEACUZXRpihcgHxqY3QPzm3qLSi0nlVdBxZ1/00y/oft/eSUMl5ZmV+SNg9UN5gggnCcxrUvxSXEpJf2Qvt0xswBicqmdKiY+ykrHMHyf9yEMqvDruqvzlvQiIH6UA3uHUroR++Dr2IXqMrC3dxEHFbM7gNq2zZrbKXzQV+98L+9Yh2rsGR2/0uzqrGQ0UB7VKUneR+SPcsa/BIm0LRR80wq3KW+TJrOlLK2if9N3DuOhNvrVUTn9sMvqsO5pXblsh4lRZUduRyKlkLgUe/JLJaWkXXGXBUCTgWsbKr5BwLjxGf62M1fsaJy5VpZ2aJAeXsDe3MVfruFhgDEehnhux0v699WPS20Q/96CXoVwvLqOTS+lRGIT6xBlxbM0wD4MgL2ifDTCrQP7wM/e4U6J4SQu6pNuRvDvPBXtUA48wAzBHyRLfSYm428rdOJJNMJNwpeGRM2b4W5mdOjF31cO2eBXbXLD3VA1P0QXvffYHuhXOYZWjbsD8k6R4Mj0L9bH7dHI0pPdoFbv2quWi23cUW62czZT0LHn+6D9qfT9bETpHJKB3shakA6lvLP009u6X0IvLyPmiHrsO4mQfoi8gfUVSa7oeFguzC13dg3LcGJ4dJfPwBafeRPLOswWNcUZmzDNHtt7dXJuZtpjNIDQ7BT+zqL2Hj+QQC/r9B/VXtpFlmtzXshfTUJqazZZy8Bu3cZGU7XkNZHs0wQPdVfU6mKUu0YPVyNWxmWIT8zR3gMmnoR6851tJzK2rGoiZksXj9Xg1X697QrM5r5wqY41PQPxuEkbDq84hMpCdTWYKEDFaf9cw2TPziECuGX9gKRRvcm6U1kvTSPmYxx3lFQBSAmRjMexGYE1GYk2nok1TpXsVZTROT0xE0NTbYBo+kQ8j3dYBb0Q5zMgGuzgvtj8fvS53jwpULXT4IT2yZJ6FUxe7YO1TTGCmOShyYzE8e83Z2gByb/viVeTXdxLAW/3HPfOa+vbMW7WU3ZZ0bQPrJHhifXIA+XMahx+G8pP2d4HpXQb88Bv2oi3WoDudRSXdpbwewoqMgCZCAIl3jhRJIjN1OlpD5JWw8B/mVA7gTWYULo13oqkujITiO00PdlUxraY7JJ8+sCwOVwaSK5rqswePZe1Poq4JxTcAxeXUAASLIFHpIVLRlD95BodCfof3hGMyEu7IoxXaCis+ppoozNEtkfAHzuNwOuk0SyT8f1bnQy4hPsohYbqaES60rV/MoProe/LpmFqFVj92xDyaqlZcBIDTJEP6BCv1rXzNV7ho7/Vz8Rj+IXGMcuwTlxAgovJifhiT5FyqWj/7iE3gJuOW1WrP1C64l6IGwuhkcCafX+QoDyqk09AlngDKRSEKWJfh/sKOkzqO4qR5830rA54NxdwbaoauAV4L8w9011fh0el3lH++CdubunIyS0wEq7Z/z0IYJPrjYsYrv7YB4cC30t4/PvujlXlBcI8rknj9Z7U47S2Fe3BcGoF12LmheaHyhzQvh4HqYogfqexdsOcTYmedS9eF8PKQf74f23sVZH/CF5y5YFsCep9FFZWxcwAPpH3cCHusZYqomLo714tZked3fpVrzovPc0qCNLr1t4bIFjxRxFHmuYktCYl+mbt9heo5fNoLMwpvLY34E/vOjMO9UJyfh9MvBmMebO2BOz8A4fhP6WHnwakXYPOCk2nl3EoCk2jE3mbfl9mYeYSbosWR9RBP60au2LbqYww7PlRQSLjUPxkbc2AP1v+6TTE+5TSrzOb+2hYkKm1MR6IdvLJL1kb67FdqdGMx88WIXU/5VTh8IyBB6WgoDynGKUMZgTqZKAkqVCF4ZBQ2v7FsEHpn2YF8ruPUrYKoGjCuj0E/NlSew/dvdDeX1U1Uvxa0BxJ0t4FZ1M7/r+9IotRmPw9QWy/wwfduOIGMaU92t9MQqcD3dUP7dpSyOw5Q17Q+ryRwbg3q8+syB9M314NpbYdyYcMWq9H5cP0Zeam2B+qcizjM5u9cChKRi2prSwW5wq7ugvn0enE+C8PUt+PTaFsTS9ohXS74PWeFwXuTBbwsuGfN6WYJHEgin/69vqndMlCE5HqpxVKciCO3atuTXcTme0IieQ2D8Y5hn7o8nr/jERktkfHAE+hdDMIrY1RGYM5RMzerSctcmBx6XIpWZO2chtnXOokt/96Rt955qhMOlr2+AEdOXNVmm3PeH9tHzgwPgVzTA+PwStPNzL0T8zhaI2zcAmg6QRmZGBVIKQKA7lYFJHsNZr2Gk6M8GzLTOogv3rfllCGQN2FHPRNTnpbzHI9BPjyxKMZNYeOvPD86CR6HbD35TJ7gVbSw1rR8ftLzqFzSyHOVbvSXJIEu9DywV/N09VjScXEXuVzNNMIa2okIgoJEtfZC+sx1Qkuye4jpaoP31PIzJ6uTOZp9DNlxlFm4H1dZykg71w+pSy/8/ee/9Hcd1rQt+FTshZwaQIAmSYM5ZOdqWJcdrWcG+1/e+ebPmvTXzp8z8+mbNutmyfeWoZOVkMUikmHMCAUaAyEDHirP2rm6w0ehQ1ahugtJZxqIMnK5z6lR11T57f4HY7uLONTAOXYOVlrG6X0tf7riE45V/tps3HkWtIAtkGQkDLQjiDEkn5fEuoL0V+p+OA5oDkZF3L4e5uhMfnt1e7lQr/7kM87qKuo/zJngkkWaHHGMhKMtlSfTYmob4hSsIdi+DPjQCpanBwbV8y5s5fhYNiy5B/8+0ZMn9WA9ZdLJtrbWwTl+Z7QftQ1nWzWllAsdqZDiz51NIqkd9aQfMz8+4Dh7nIt2j/nIXjL+e9c/T2s2C+9knK1NDFohklSYYOqzeW7AHokgpAsJ71kF/9yyEuiBAGmi1QQh1ESCkQAgQFlHkH4FK22RdJUlOsKnrQDIFm14Y8RSEkAyLMvXkV0y/S5kABZqa5QSdcySEFV2WdEDJvr6xOLQ3z9yDN9g2xsYnOXjEVAJCA50blabHnexRkfhLfnYdhMlR6Ieq71BS7HyV59fAGtHmzaZmWuYnFOQsv/LyTgghFcb+K5zN9atx5cMyXUsJ0bikRCAub4D+l/JdXpgY8/QWvl8o6/igNuXhJUB9gyvJJHNiYhZBhjYrJC7PphAkhv7saqC2FvrrM1VJyMIwtm8bDvTNY//rtO6jXEXP6/saPFKgSEHjYCzJz3HSdCzLUcayoI+MQbszyMQYQVX5piB5nkjPSgg+OnQ8iF+0yQtXsGD5MZhv5xdPreY5TYuMq4KDh0yzaDmjRt6mYmV1tsjrWLItmJNRSBUmyVQieKRjciBaR2B/92sltaqQvrOlKhpxlbqf8pELlJd2coBHGCUODgXBYcIWyDbknVtQhUjWiXVBFioXwgEIS5uAqSRAJgWC7QSbFHiKpO9E626D7PFA2U1Nh61TgKkD0biT8dQos0l/NwHNdDKcFHgmLdcWeDRX5UdbgHgU+vuO1l48nkDNjgWQd62DrZuwTt+CecIdc1758VbYF/vumzdyoftCWlXHfuv6f/kvJVbqXhSXNrP4tvHe7GCMZX5SKSg9i6F8Z4PjJnTRH6xhZl55g5oikxYXNUJ+dAW035S3VmKjCvn5LTDPDsA82l9qeebt3/k8frgdGt0z8dLycPTsoIwybxazmhWL8UZR/cEWQA3OJt1YFoTWGiSf3IUveuexhWG25/XmOiBQ+Ut334JHyjIORRNorQmhNRL2XJ6mkiMFjJZuQCTplYZ6KM2NM4gxZiIJfWDwW2dFmHvbBITDCARvQHvNJ0cEH+5LYoDKmxfDjidg7j8P81YcQqDyd7xFdnjEtKPd5hycZLwuQcHM4z/ug33qsjcMU0bsOksYu9R85A1NEFZ2PbB4Rzq/Ynp41rYlCG5YDPOj4zBvJpy+9d4C7FJrOOPvosjZTQo2kQ44ObvJGU6FPbz5oSYK9wJPgVJHWZlOyjxR0KmbHHQiqaWznOnAU3OyneLTG4Hrt2FHUxA3ruCg1DzcD6vfW9ZI+fl2WAfOlXRQ8bQOfnQWbKh/v9chPdzxNzgrNj0q40trO3gTYN2ahPHJhbzdKdsvdDVD/c7GGQQaP07di8Yjj6fKUF/dVTbpiWwV7ZjxQD8HeFP15HLYSjhv0J/vuliJBATxnh5spg/jhJ/sga0LMN4+PeujxJ0QW+sg/PQhfHRxpx+XvHLHuJiCMZ6C3FkDLKy81eJ9CR4p43hxZBLrWj0ymCwLqVt3YEzFoLY0stBnMTJM7NwlhLu7OBP5bW0B9RxU4yyMdwj0XXqHVu11knbTA3whzLe+hjlUmlAzl/lR1lGkLJGhuxIMnstYuZ8tFDwq39sAoTUC7d+9BfaOJV/Utei98t1VsMaMB06GY3odKWAmC8K0t3Pm9wRDMHd2IbxhMey+W9A/6QMTi0ikfb5WHMIqxNqgE3RGAqxHSR7TxIYWKNOpSFxGE7jETv8t8EaHgseJT88hPOycn9fGsIU3jsKaqL4dYam5Ko8scZyP8mQAS322nL/L31kPsTUC85NTHEzJ398Cs28U5v4rBQ9HChJSdwv0947CHjZ92XxyRowccDy4nqm/3A3jT0dgRU1Pp87SSE9vhvZvPnmKexrdv85SG9lDboX2H4dcq1XQBoB+yMmHY/CXtwNpq0+CfCR/cyDvszTz3FZe3YezQz24Pp9Z15nSdUMAWF35REzVgkeyG4xqGmpUFX3jk1hcV4OGoLugLkOCMRMpBDsXusYxRs9cQKC9FUprFcWP/PuOzOlIZsJCQDmLkHoBxl9PsFjyvGu2DZns6GJT0D/tq+j07gdJJvuEjPEJx3s5p5GfrmAkoH/hncxEZTUWu3UhfK3+/W72s7ZH/dWHq+hFyzp4ocwBib63/B+Pwz51BfpXtznA9GJJV635+zVORqpHUTy6FVHG6he7of3Lft/Fy/04N2lBENKTm6D9usIyUkEZyvc3AVoCxkcXYcedAExqUSF9fxvMM3eYcFSo0Rqa+88gdfQG5LpaT0FfvmOy33I87uo7nPm8+spODnrNO0lPS698dzUQCEP/y31itnuabeHOyrPdsE3Fm8Vq2vdcqqtFRtZr2rYU4GsgKAr/ZDcK7omJL29ZAvXxDbg02I0rd+dpPJECjBNpx5kqlK6rFjyeGBhhl5iYZqApqKLWZeCYuj3AekzBZUsgpXcKXu5Byj5G1q7y8pFvRF/J+AJB8Q6sD2lnXdmMXrkLJm5ZBLmnA9rvjlb8hUbBo00PCJnKiu42LeWeV77PFZSF+NEW2JcIhzZW1nCOhqFatOTPO/VnNlf+xVzWGbj7UKHynv1UD1TVgvbnMywaLjdUF47gbvb+9cp2mfFyVHFJE+R9y6D99qiXj1W1r/riVpjnBmGeroz7jbiiDfKeZU6Gev9s9xjWcfzuNpiH+2Cenv13WgzSGxWG70I/PAhjcpK/e269swstptfStfJ3W2GduALzshMouGkEWxE3dldXkN3NxDz24ewpbTL+w1ulhobJ4EvlTc0QujpZgmm6EXkmFpsVxBM8bpp02xKG8sJefH51O4s4zMuWYV1XQTC8KsEjkWLI1YOCR7eNBL5jV67NKXNIkj1GIonIqhVuh/1G9NNGJtDS/RmMN0/CqqBv7FwWS+xsgPzUWpjvH3fNNC53PBZiMQxYsbiDdbwPrVDwqP5qL6zjl8qzLUyfB798iECTAwbPnKa8sRnC8iUPbMahUHbGaqtF8LkNMN86itSlgVl+tffhMldlyNGxcTQR3tVDI1kocVEE+puVtwL0MK0ZXeXNLUycsQfde11ToGndKK1fK+1dAWl1O6wvz81wjcmdq7QkwsGJsf9qXgkbXseOMPR3HO9rZmbrxiw4hZc1MCYmnSymSwy28sIm2Ndvwzgx5GoYNgf4wY4Hnl1NJ6s81wN7ynJE7z22TAla/btNMG9FZ7H7c6FF9Mwm6EsmG8lVnkd7MNa+CUduLPM4epW6X9VgDCergnusePBIbh5941NoCQf5p1SjoDF5w9l5hlZ0zckZJnHxCkKrv322hNbYIUSmTsH+ujB+p9R1qOjfTRPKK7uYHWuPTsA+dR1Gf6wiQ1LGkdRLbGJzeyCY+D0ZxjbV1Mx4QYirOyBvW1w2c3J6jiUINPTAtYZSMA9f8/u0qnK8QoG30dOO8OaFSPx/f2NJldySU1UmV2wQ0wRBbuiHAgziy1CzbUAkhjdh3cpoKbJmNC2EPWA65afWQEhMQj9QmaxeGacx6yNikwr52Q2sxWn3l5YTEtrqILS3wjx1C+axwrAPEtYWGgIwPznjqtQrdddC2rcOxscXYd2cWREgtQj5qdXQXrunXMG+2VNRJ4AssIErtj5eJXvkx3sgmHHof3MHdVFeWAubpCo/mr8bBzf3Dwf2j26A9p/Fs45ijQShOQRp/ULYA+OgL555fhT67RGo6zogPbWZCWfmudv3HqFEXjONaUwk/SEvTr05APupPfj46jY3U65+nwzusS0MLHNc1CrVfAseKUikHyLD1KgKu8MQKYba0voI/67oF4g0Gq/0MXM6uHTx3EkuloXE1T6EVi6v1NrNy+NKyjAiNQeg/+7IvC1XS4+tBAm86m+dZ0N7uz9/GcmPBWZCBdlQFcnM+TFOqWNw8EheqlnyOsqPtwADg9AP3nuIlTpOob9zdo40y/LgKtV/2APtzyceOOuxzLkWLOs9uxbq4iaHpUyM5ZQJeyrJgsH2cJRt+SouPG2RyLgBS0vXscy00KLksB0ZRyXLs4h9hOG0kikn41RGwEFC4XV1NZBcflb54RbYvf0wTpXO0pV7D/rxOZZg+cE2R0rmSOnNjrQ0AunxjbBujMP42MkGTreaIJTvrgMSMRgfXXJkklw2tnfcvgrmOZK0mRmkUbVAf+0QbC1LXD4tDSWGAmU5QBUi1OWbrrQ1nUV+a3YwKDYokLobIbQ3QHvnEuQdHRBWdPL74EFvyg/XwxpMwDx0lQNCsVGB0BiESNrBfaNAjQJp7WKgpYnJoYIi83NAaArDnphC8teHEPo/n4E9oUF/Yybu04qSZE8QQvr7xAF9TjDJ32dynPnJTrx3Yff8XM67gHFtEnIVSDO+BI8UMJ4bHkdjQIUiiSByjG4a6KyvQw2xB0s0Ki9TSZHEvf2yEqSdoD488q2T6VGDVxAYOwT93VOllv2+/F1Y3gjlkR4YfzzCzhn0xZdf2ATzg2O+SohkHusWlR4oK3UfcI7ZC5xPZ4x8anHjNvTD/ggPU5BFDN1sAo3UQUSEjQ8u1skwYOaBG9BGtfYf9sI6dh72zRiE+oDzUxcCmhsg1IQAysyxBmM6sIylYI/HYQ9FYQ1OFtaHy2RyM5kkDhApi5jWc8y+sJLIAaJIQHuXgdz0x2ljMzkF27oXhIiqDJGw3SU0PAn7ODUVRYNLrVLlxW2wvrro2grzvjwc0oNKi8KQnt0C41CvK89rCpgos2ob4rRNnbi6HfLOLthXbkI/VF62VXlmBYSOFtgxHeaRPljXncCbCSsfn4I5MJuwQrqBtmmBiBlemhfco9jVAnlX5yybSWllHaSH1gOGxZqk9rVbEJYtgvHuWVgD1ZNA8nLebvtKK2oh7VkD89B5iKs6ILS3cAqfstQcMyii4x5l2XkDZeXvtgHjYxAWtednm5ONKak5NNTD1vSi+GnlV/vwwdmdMK3Ky+G4XZ/pfmm9R4kMEja5hwl6HocC6YnRgTl7c10bm0JjKOCaPZ2ZKAV4yWvXEehc5FpyxO1JJvtvQmlrKYtk43aM+dbP1oG65rdhHe+FedKdcHA1z8G2DQR+sRfmVxdmgL2Vn27ll751Ko/zzBwmyA9yw7xvOMfsqdNcKIjNDjDKlemZtSRZWQ+Wo8jyBiccGXsHZ4PD57CmVf1o5oGeg+/TVAmh5zdCMjToB87DHi6cURIiEsQ6JSuwrINQGwYoC0wi3wYJdxuwkzrs8QTb+9l3Jzl7SZ7HoExiOkDkLKLXANHjgmUchIjhyRuBHKhD9uEo+9jYOJvBn29I9Re7YLxzDNao7nFG96c7B0J71sL46AK755RsAqA83Q00NcAeikHsaoa5//TcRb1JLWlLG8RNKx3rx/1XID26Cvb53oLYyekyNgX2orsAg3GPbvHYERXqz7Y7YvjppuxZBKFnqWM3eOGOsyl/fiPsyRj0P9wjhggBCrLcZ2BLrnuVOpBaBD077XiKKwzm2TuwLhXedAthCXpUv2c6ktbHJA6A8VaBxIphcABJVRyltaXgmck/24Uvbm1DLFUe7KTSS2Z+TedgQ64w49qX4PHKKEnvRBAkTTI3LV1SJteG4LKlbj7huY8+cJcZqLLLh6vnAebhB1IjBhpa3wM+/hr2WGUwhGWfNsny/GAThLEx6F/MDmzZeeaxVRAMDeahy76QaLzs5ss+L5cfZCeDQGBGZl35/kZgYMCbQHjOeISno+wVEYEygQ279dCLSxBAeCfrNvkdP2BuEkVwnCplHG8Pwnj3EkyPMifZy0cvUgoswRnLAISmOgj1EaAm7GBTKdtI2Qwqh08mnHL43Skna1mNlg6eJQLtk1ZtDqFicnIKdW4yXAKg/mof25PeVx9vj2tGRC9xwwoHcuFSakx5fh2ElnqYfz0Kc9A/lQkhJELethDCyiUAbTRuDRbHHKbtVrN9soudPuN63QaPlP38hz3Q/8uRNZIfX+nY6r1xiiEc041kiZ7fBIGKf7RRylj1RmOw74zAujMOeyAOaediZ8OUIC94A3acNlMm7MT8CDIZ6/jIetdqEXZ7AIFnNwOKgtSxi0geG4AKEUIqBUEQHGUKAiDnS5ul3eqkSGgG/jH72imv7MadWBtO3Fzp8Y6uUveMWHiFrQp9CR5vTsbQEAy4KlGT5zTZCFKJmh6KlWgZeZ9IT7frnV8l5lHtY8ZuJtG+6n0Yf/iKH3DzqYm7lkJe0gjt91nyCHkmKO3rhrSyFfbF69C/uuVaBDb3UOXop1VyvfIFjyq5y5y8DP3o3bKGJjFs8nOf5ZaTCbyaGkFjaK8fBaLeNOHKmpCPHyrEQCVPa/mpHqT+9SA//7mfy9Ktp+mRE2G9CoF/Ao6HdGOd45MtStD+rXo+8XTvkFsWiUk7JW0nmzU+PoEGF05J4sJ6yE+sgvbrBw/3Rhk1LFng2rqQcMSEoTbK/E6VukfEehnyo91AS7MrlxeCq1ArpcXKG0AK7lwyril4tCeiEBrreEOjv10YpkR4V/JrR0iA/sZZiMtbIC5rhdAccRySDAoUnfeFQAL1JE5PeMELfdAP5JcsKrVOfv5deWEdrFEN5n7HojPTKPYzyTjENKETgYyc5tY1IrhvI8zzd2Bfugv5+Q2OwP5UDNbYFEQS5ZckCA11vAGwTt7MCz/gYJ6uR57MsUAi/9/bjFG04EjfGj9P1Z9jxQDrQhQW6VNW0G2mrOCRMI3UMnhGKlsvqA0XzTwSizre2886bIGFHf4sUp6jEH6Sbo5KjlGxyc/xwFPXoli4+WPo/7p/jkfy+eNtEajPbYL59lF3LjJhFQrpqSmA+eUlxmkJiuApa+I4ChB7rjIbFK8rxMEj6TFmidDKT6+FYCagf1KaGJA7Hj3cKHMvRvLjWrh83aZC+d6OBxLvyBjRPOLnVI6TnqV1M1izsNrZZdICFB9dD/231Q3EMlg6xtPVhPk+osxjTU0EYonSqLSpE+Kyeuh/me3f7PU+vh/9lSe6gKYm6H84VnJ4dl95m8pwIIblAAAgAElEQVTzlRPiU55eAWFhG8wDZ2FeKZ2FJvIFZcgz1YB8J5EP1lLsZOmakhOReWHA1cZQ2tIJsbPWvVRTUIXy/AYIWhLG55dgjd+fZIS0IATpqY3Q/nO2eHy8VkDNhgUQ62sdP3qCokgijC+uwLqStSEPyBCXNANNQYhLWqCfuY1U7xDUncsQXNYMa2AY9tHrMEfu3TNkwDCdpcxzIQSCBTy3CYd612E8XlPyvqx6h0EbRp+zcZHX1AEVUKgrGjwSESZp0I8xQ2bnwvA4s6rXtzUxOebK6AQ2dxRWXSf8oZ1MIriiyzdCTL6Lkbjcy3gvwlB+GxvpOzYt/BTGbw/Mn9Mn/Miru2Cf6YVx2hvTk1iF0qZFzu6PyrP8sHanATfvgsd4gtl/2cEjZ4SeXuPNmtAyWTSfdsWlpGnkzc3A4oV5PVvnzw2SfybF2KdWTwcCPS0cDHFQToSoCmMRM7O8b8FjNDaddTQnqcRZj6loDOFQsCTjml2M7CT0zx4w6ELWraE8vwawlaIZNnHtQsgb2mcRSfy81wnqoLy6F+alQUhtIWh/dElMtCyQy1Sh7y0FK9QYF12BxvqUC8LQ385hpJcYi4hI4uIG59mbESWXBcCYM1XC1Vkqz6TdZLKY9FaNBPXh5RAXtrNzmnX5LuyRNAmOjloA4lDomSL/fCdEyYZ59DLMCw6+lipXFLMU2pxTH2nDIsRWr8f+vvWuzqXqnTKajzUKsM7/JErB4JFEvYdiScR0B3S6srkBUykNA9E4xpMpthcknOOpu6NY3dKAQJ7d7+TRkyBJipp1ayqOPWR29d1hDlC/rU0J9CFofA399xW2+PKwwDJliaBDf39mycHDIbirtGkxpI2LYN8ZhvlVPzO1izU3X36vc8jXX9qzAtLaBXM7FOGRiJhhWrB1y2FLaoQ90hkgTp7GmErCGpqAcXukaAYjeyIkbWFcGuLSTKlAc24n4P+nCz3o6ZUlfm8dlNZaDrqdDIFYNTb9fQseswhXvDb1dYgnklAUGdlWhSQ5YlsWM1EzZTflB5th99+ckxC9/1fY2xEFVYDy8m6Yp2/DPJo/CFae3wgMkvuLP+oF+WYor22EsH4F9Ne/ZkgIEWf0Q6U1KTPHovK0IIl5g5JsrLK31SndW9rZBbE1CP2dC6U75/QQezog71l+r4Rr6DA/P1tx5r7YrEJ+fhu0//jqnuQWVVOeWM94RvPDC55Y5MbEBOT6/AQz5eVdgG1BUIixfxT2pDHtSFNswdRX9sC0Q9DEWozEFZy6XhkOh+eLRh8wAPtsDGbShLysDmgr6ygFP5Q3eKSs4kA0weLe1FRZQjhNhqGg0rBsdNSEIQkC4w16Wma7HVAwF7twGXXbNlUcdzgt9dO1BEKw8obg/l4Cf44mKwMIh7+C8eVVV/IW/oxa/CjihgWQN3VCf/3ITE20OQzODOW2GlhHLsI4WzyT6UU7rdwpqa/uhPn5mZIyQ4RPJDyRoMy2RqQXoxCSIIRkICxDCCpASGFNMQK5CyEVIKmhzL1tmCxJwRI0lAEgYgeB+GnHHaVgM8nBpvz8Jmi/PQzj5uB9FUh3u7b03OGNgiAgMT6CUGPLtLA2/Z41O3cvQ3jdIpifn4J5dQrF1tXtuF763bfgMbuMRlmsiSlYkRAM00SYxMbTOFcpEnECaeozFeX7JPTfH4dx8Ays64mqZWi9rKmbvlJrANJ3txS1pVNf3QXzo5N5MWxuxnDTR/3RBpg3ptj/Wtq9HNKCCLQ/n3bz0ek+tOGxEqnZVprp61oJkqe0aznEJgX6uxc9zXW6MyWHMt/PzZ3ORr7vNowvb0w/28XmGlgjUSg/3gqrbwQmsaFp41tmUx7vAijYGxsH6mscvHFAZeF24/2zno7qVohdeHoN5OYQJt84BvPWGIxwGGq9CnVhDQJdLcBEHOaxmc4+4oJ6iGsWwO5sxftnd3qaV8U79xswBggyEQBW+xsb5Q0eiQBDLRM80n+T6DcFjZlWF1TRURtGWwG/6eiZC6hZ31PxtSHvark28q0tVdMCG1MmAvIhBG9+XTFfWM8XMqxA/ek2mJ+dhnndX+a3uKwFEu2EE3FY+y/BHMqPb6p08Cg/sw4CUtA/KO3kw0EOAbU96k1SBpU2YsT+48CTiBxhCUJQAsIUZMocZHKASRI0YdK0pN8HGSjOch7pUvf9dNhxc/9QVYNaQJIQSiaQCIZQT04sggB5RxeE5S2AocE6eGnaKSSffqabscrtc7+CR2LLZjPLqaJDLjP0aibcI1up1UTyBocUVFlfnUfqyI3Z5KpyF6LKn1P2LQYamwqWrcXlrZD3dlWUFMQOOM9vnQEzIQkk3jx6fcYRkz5NysiuCtB1pY2AGA77usJkzyjWSdDf827rByKIENGEyDUhFQI9d4IKSG9SUCXYsSQE0nMmvUUKMKeiTGQW6mtZH9M8cxtoCEN5sgfWtRGYZ25xZaVYY2keSljRxli3YF0cgH1rvGylA1pXQXT3/JWfXc+l+ulGepKxFM+Hztc4fw2J3hFIEzrkVJZG68t7cKB/K2KpykAPyrohUoB5Oi3d4zP2cUbwSPjFqKZhJKFxpnEwFp8RMGZPnoLJ7Qtb7+koZf2RGNWWrleFtELBY2TtqrLW9UH8EAWKcu09SSSS55nsncSyx76A+cbXsCfnAavWtsEC2CRn8dXc3VMKXSdiHBpvHIU1Vv3gUaCH4Y82w/jL1wXHz553OeVV1ouLxlyXqXPXSX1lB4wj12FdGpwOIKczU/Po5qeM4nhS4yoGVTSoUeCP+jpMJjXWkJWeWQsxaEN/cyZmq9IbhNxlum/BI61JDonIGB1DXDegkP2aosIUBVhZG3yau6oqaPyfT2Lo//0QEUGFEE/wpiJJLFVKCkgSamsjXPqfz0395S4Yn16CdWOmXWBmzvJ31kOIT7q27CvnXJVdC4D2Nuhvnpz+uPzISgg1IvS/lpfRowCSXNWyg0VzYsLR93SJ47VTKXY4Ksbolh7qhhiwoH/c6+nUpQ2LQSVv6AZALkq6AZsCv0QKiCdBeopm/zjsoQTE7kZYvePTZCUW9n54PWDaVL4EhkdhQ4DQVM8BJQWW+Zr87DqIHbVcsczWsvQ08ZzOXoLHzEdztTcJrtfy/BYI9SEIAQkIKDDeOwbrdoI/Iry4BwdvzrPgkSZ2zYBxNw7ZZ+keDh5pxz8cTyJhGAjIMj+w3bSuhlrGPea2amUdadxvU/AoYhRC8hQiHRMwkg2g5702lkCgUWN9RP138wPrKD26EmKDyrIQlWzqPz0E7Z8LM8srGVgoP9wM3B2GftCdlEUp9l7uOvkhcK5sbwcWL5h23eCgjKRDLNtxwHApC1LJa0gwGPqpDSgIkwh3erDMtZtMaajpbEbwuQ0wPj4JKyvDQxqX+sgo1HafwTxFTvi+Bo+EdcyRJaINBuVwiHFNP8QQnW5Uyo4oCP9sBxL/vB+Tk1GEggHEEgnUShIkUYAdCvFn3NocVvJeKHRsEgwXt68uynBn/OHhC9DPjFRsirwZO3wd1uXBGWNQYGt+eNKVb3a+yVFgQ2VVqSYynb3jaoML3Ud+TlhWSSkgDnKRhP43b+YRjpvNEmj/VZrpnu/cyIaWWN7G+bFpXUWpM8z+0lbvMDO5sxsHjnUy7PEobF2G8Vl5Qfms5yllHskmNEvtotSNklHI0EURMc1g9zyyWabNbtK0UP+/Pcx6s7EPLiOgqJBf2o33zu4qddjq/30SMM5PQpAESBtqAZ+q1xw8ksh35iHu5cyodL2xrWnGRwh/SLumSuA2Zs2NxMYvXUWoZ56KdXpZTBd9ramLqFGPwvrwNBhn0dkEq38Y9ljcIVXMgyYsb4byWA+MPxyGNVk5eQd+qO1cDO31wrqRlQoexRWtkB9aAf23X7nGcjLmxrZcsSlJfqZcj9zsW4A16X60YybgnLCDlNGkl5MLxnalbymyGcxnLpC5dvHmMOq/sx7WmaswT84MDCjzRlJMlWKo5jv3+xo8UkaqAOC/0HUSu9sgb13I3xOdrrtpIRBQOWCkDQ0HLfNkI1HoHJTnemBNGOzukq8pL2wCopNlSV65vb854CGh6tcOz/oIMZIFUXcFXyk4nmUxudTSDE4KsDNWXW3RYCfjRlRKQ5LGlB9bDcGIQd/vbrObmSdXWH64Kb+ln9vFy9NPWhBkC0rrwgDshAFxSSOEOoLaAMYbxyB/bwOMwzdgXRuewyj3PmrF447PfJHgkYJCJuSlN2BaIgnLMJFUZNaxzjTqN6XpqAuokF/czk6i5tlBYEsX3j8zzzCPmUlnhMN91H3k4JGyypdHxjn76KVR6bq7qf6ejI9lIXbhStXKyJThDK3o+lZYEOqGhZD+MZSzx2Bf9+cL5eVau+lL+LzAf3sY9iUSl61cuZrmQixnsQbQP7xacGqVCh6VF7fDPudNeoiDR9MsqTvptp+b60F9lO+vgTWmwzww+8XrVsDY7Vhe+5n0sKbsmGVz1SOiyFDTpToW6a2rdRitV27kdSWqtsYj33f3SeeRxnbzAsy9BsyybQsVlGjhACQeJ6Kps2Fh942s7KXXi+pzf3lFLcRHNkD7d8Luzj44SdBIa9qh/+EI7GTl5GOUJ5fDFoMwPjw3exKiCM4+vn0M5rAPm3jbhpVKMWRFkGQ4fuehWcTTQkL6+S6B/EQPhNQU9APefb7ZaODfDpRt2FDoliD9TqGzA4glYPcPwLo5CfNOAkJQhPLSbt9K1m6/O5ZtYyKpgZJiBOIYicVRoxsI5nGpo+cWbcDER1ZCXt7CwbXyi304fmc9hidrC8L9fP56uD/cbQvGjaivxJlpzOOkpuPUQP6Uf0s4iMZQENcnJpEiGZGs1hBUWe+RWvJqH5SFHVUJ5shFhhwXqpLhdH+JKtZTG9XQ3PUu9N9+CZBl2jxsCtkPNoS86RaWeR5ku2XfuFVUfqQSwSO/rFY0QXv9uKeZ27rG7OhSouVu+7kdnEt+21ZD/11+Uev7mYUcS6QY50g7fXpwU0mIfqhxYBsOI/SrfTD+/PVsaSZiXqdtGd2uhR/97mfwyNqlmlZUey73HFmIPjYO/WCJzVw6YLFSmiOOrCpVzegWuja8eZhIQP9jnrJpWIX6ky0wD56FeTXqx+XNewySb1Fe3c1YR/K3zhuckalBMgb905mC/5TtTaY0WKQbSBatssw4U0VVXEMFZvidi4KTKSai5Pik6/cfZ0djE9APed/Us/D6n47AipoVW+PsA5Mdobh3bcFnVjmTcLvxIsUHwhETdjisypCoQlPCwUr+yRYIsSiMuITUwi787cq6cqZY2c/EAOPMJERZhLjNH1FzDh6JKEOLRuxqKl9nt6AkYfuiVv4VZSZJEDybdU2/726qQ7ssIX79JiKrVlR2EdJH/zZhHemUg5ETUO1eaL8+VJX19TqI3RBA4EfbYL5zFOZdH3bfJSag/GwbrK8uwuwv/NKoRPCovrIT5sFzMK95e1m5FS1328/L9eGH/2eXYF0vLG1EmT7QiymPq4uXsYr11UyT4JaI6zpCsgw9/aCmz9QHVC5fZzB7hDdCUz2CL+/Mm4Gg4JJIBtUSB8+cl7SsBtK+tbBHHZB8sUb2b9bdKUe3k4gGJK1EP+SVTc/ZlAloOvtnsz1c0rinZ1fgwEym8FC6Vn60BfbV6zBOecMC3o+sbu4psyD3K3tgvHUK1tBscwAm5Q0NV5QkQ3OSexogbOoubpFYE4D6s+0w/vgVUsMJxGJx3hBJoohQKMhBIyV0DcOEbhgwdINllujvXC61KbEoMHO+EP6UjscanlPkuCXPcqwqdi/Kz6yFMDkG/Uv3mpSZ47EE0gcnqvJcpzGV7W1Aewf0d1wKsJf6IpaZtafDunmHCB01UJ7bDOPcVcjdnfjqxiaMRCtg6eLiPIt1sU+mNR+764DCni6uR5mBeSQnmezAkMrSLeEQKLtImcdrY5MsEp7bFtVG0HbjBqTaCILLqiOSmbhw+VuBdbR1QAkPIhz6Evqf5gmbOucGoFKr+vd7YZ+75vkl5fpOTXekBy0FHTW/2gvjz0eLioW7+eJ7GZ9LPyEb+jveQdxE7iBWZDHHAppLJcTNS8mcZNaAsp7mVIyB+nMNyjI7eJPIOSzzZUEjIfQ8jTxpCT+U3VjaqGcBAnuXQ/vd7KzT/QpulN0LIXQtgH15JvEgX8FU7GiEPTzhSI6QZzDJr8iis7aS6Pye/1Wcfy27pGe213uaN1lHLsG85s6ZKXMNSGxcCFXPuSfffSFvaILQswz674/O+jOL8y+th/b6Md/LqbmDKS+shXU3CfPL4kxlroaMjmDwzdNoaqp3xWA30wEkRZaUpUwkkoxLlWUJhMCTRImF4FVV5cQO44NJv9M0ITc1un58ERFFGBuGfngm2cfNAZQXt8H68gLMfn8l1wqNzet9Iwrz+HU303PVx23mMfdgbr5vtKEL/uPjLJ1GpBzdkvDh2R2u5lXVThnWdUcYWCrPeWjh6s0+O182kY5MweP6tmb2sKaH//GB4Vlla+pHWYSlNUEEr9+sirYjjVlNRvecV7mMA1DQGL0ZhSz3o7WnF9bnJPLrzd6vjGG9f4R212RhpVrQ3y1DQ8zjiISTk0IBqC9tL4mJITsw9pP1owUVqC9ug/nX4+78uWc9hUwmKJQKHkmT0YzFfc0ASi0BSN8rLrA8Pd10ObiYb7ab5RxLppAyTJbyoucIBY5Ung4pEjTD4hejAIFZ1tQnt/FaLWqE+t31s7T7HM1McpXxiTbo5oSojyRA/cVuGB+ch3XbsTHzq1E5XHp0PbQSntleM4+sQ/jucZjD7hQ0cu8DN4xfv9Yg9zjqzzbDvDgM8+RMkgeJUcvPrYf56amS4vxznZvYoED+4fa8hBEiwOm6gZSmc+CndjSg6ZV9SLy2H1JqbrhRCiopC0//apqOFMnkMKtegirLUBJxFv53u8mTqaw+dBf611mezy4Xh0S/7XNXYVyYcPmJuXUjCTbtD8ddeXa7HYllriIRz4YlGex1MRww96mt4WMTkTW6dxsO9m9xO7Xq9Uv7XfslGC58fu6snZtxpLMJyCI662qmddcKlaypL70ciI3ULQmI3RmADAGRnm7PF8rtKhKjmxiWSqsPuVe3g1axnxUTEB+4gI5NF2GPxiGkEvmB2lWcU6GhhOVNUB5e5QDWY5XHxFDwqJBd1vr2kr6ybnaNbpdQ+f5GYGoc+udl7oZzg0IK0qJR2IYFQRYde8J0E1S1JDbS7bwz/Uh01x5LzNCoK3YMyiaTKLVM+CqXenO5xyMmdYCCvDIIGBmZjMA/PYTUG0chTNzD+bKNW+NsVyuva+K1v7yxGcKqLuh/mJ0J83qs3P5ug0evGRR6EZOEl53Mn/UtNm/O7jbU3RcCDbObKZj+9Wx2MxHWcP12Wfg9r9dJ3tYKe/FCTBHWHEAq5QRxtPkh7CKVo0lLk/6lpvx4C3BrAPpX3svDJedm22xJSSXxmnAICkEeDAMi4VPDZCLg4IXzNeW5DbDvDMDIcUcpOSad0/MbYd+8DeN45YmaUrPqbHT/01/ZuXIrFVQtIqgAE5YKtbS7Ez2TxIUNiO3bhgN98zB4TAHGiUk+C3lbHTDH5KPwzokTeSlqRJLJth3sH4/ixmR+nBcFj0FZZrA7WYsFUwk0WVZFRMLtZArJG7cQWrnczX3/wPURBAPBwClIZh+sAxfYimm+NktLIfiPD8OkksYV56asRpMfWQVBTEH/LL/HbWYOfmUexcWNIMyQ/rsvYcfLD5AzDzB64GfIHm4zB3NdV3lNA4SNJXBbuYPQQzEjYky79mo1GjdNBlBe3oHYRyeg3r2Hxc4V763WtNSXt8P4+oYjuu5zc0vEoYwslSxLZrBpfvUhqD/aXLbMSjkEHb+WRXl6BWxLhfHxTFF4sbUW8vMbYb53DGZanNmvMRl4mM720TEty0L4F7uhHb0O/ewt3gRl+4jnG5fk0+QnVkH/zVew9QqwvykTOTwKq74O1vgEkgGV37khYv5aNsv8UEY+V76KNr/2rTswjs+01nOzdvKTayAkJkqTrtwcrEQffk6tXZ6fIDWH488lkcCbVdLczFMhyUyJ4Ea0sVMfXQdh41K8N18le84lYUxpkH3APeYNHikY7GlpZKwjNSLU9E9EMZYoLuWTsTBcF1IRik5VBP+YvNYPpaXZSRN/Q1pqWEfs5i0s2DqBQG0/zIuDMA9WvgQ8p+UjzM2Pt0IYG6s4YD13nsoPNsPuvQ7jdHW8rZWfbnNIB2U8eLPnTg8wyiqS+xJn9MrIyJV9zWQque6B8dczni2+2Is3nnAeoGVmIb3MO5N1pEwKsW3N01cw8sV11AcDEO4Xy3p1PcQtq3xlgGaviZvg0XEconKlOyhGtsajl/XP7ns/srwkLC3/3S5opBBAfu05jaz2pDULYB08A+N8+fABKjvHYg7xySC8P+MPJciKzJqsoWUNiHxnW97sZ7H15OfFlf6iShDlXg/WgiTYRpoNT9+RzHloug5FlhEisXhi5hMJJ6Bw1oyfmf03YeRopbqZB3l4i/US9Pcvu+k+pz4siUTi4H/z7/3n1te64MSzMovFy9eOM5D80z04ObUWd8bnYWU043XtA+5xVvCYm3GkBSUZn4vDY3nxjtkLTsEjgeMX1ETQePNWRfQev4lYx9Ttc2hdcxnmyRuOhyf5aM7zJm5bDHlFq2fJGj9OS/n5dlhfnIN5azZ5KzdYKyWzUGo+bM+1oQPab74u1bXk36fdXVw4R5Q8WBkdlEeWwI7UwXj3jPdPp7OBYsD/knruZLJLTNKuZZDWLkDqkxOIX5lARJbvi0QPlX/tgSno75Wxdi5Wu1TwyB7nE5OeSBLSzmUQ24IFNR5dTItxutSqKcQub22F0LUY+p8Ky2GxUP++FY4G6EH32oWpVIrxg7blaIxGIuFpZx5y6MluyuPLYKthGO97c8oSV7Y7riy/zi+P5WbdC/XhZ4hpcWCYbxNB2EsqaxPBJhwOsQi8mUwi+Mo+3nCbZ8Y8w8nEdQshrWyC/pfK3PvZ58rZ/QPXYPV7UwcotqZucIslrwl5kU9OFYfL8DNyAoFH10PYtgzvnZ6HguE+4h6ng0cqOVPgmM9u8MLwOMjXMVeiJ3fBKXhURAlNoQBab93ynTxDrhh8cToXlbzWD0oHfWQAzd1fQX/zBOwhb/Iv9+sc7ToFgR9vh/necZgD3oTl/Zgz4ff01w/DThTHceUtVdD7wQP8S31pB8yjF2Fe8qEsny4D+0bi8biYUkcQ0tOb5oQn4ixkIjknLGSpaedeN2lzJ6QtS5A8cArixUnGilZSUmjWc21do1PyL0FmKXVexf5eLHhkEW9Nd+zqPGSrXWs8lph4tbOPjg1gP6zLJcgdQZkzaohGYXxyqejzgAJFCqqIgMJyOBQoFltLEVB/mc7Uk9ySx6a8uAP2mSswzvoLO6KNFSm6M+a3yPynpqJ8rhRAUiDJkk0XryH15Q3YpoOzJp1kpLGaxU6PYTv7lpVtUeh26YSQCOXFXWXDLAqNUy7eMfd4rLdJZMYiJEwHVmJBfmEXxho7caRvjdvTr06/EcC4MumLWPiMzCNhHOtVBYosIUZWRpaBsbiJm5NJLGsK4xqRN1h7fWbrqAkzG3tK05h5Ta4zwt0hiIriK6nlmygMXlv3Dswz/bC+nikuW507yfsoLMvz6m7e8c+1jOt9dIDtsn6wEcYfjwCqBNKCo38RkCCosvM7+jccBEhwOkCWVDJAUjAkcyHLsEfGYV+6CbN3siiRQHpoJaTWILQ/ny5nqnk/w3g98rCtQvk33wTUn26E2TsO81iZxB86aLp0TP9ZCWu73OCRXvzxpU1ofHodjLcPw+gdY8zf3VgCbZEiQHYfrpqgClB+vhPGV32wLvqPdcxMMV/wmClTl2tVWa7GY+6yVTP7KK2ohbRrDbTfzCbKFLqcpK8IBdBey18diMcTSKZSqImEOZBy06RV9RC3roT+u/IqDtKGRZDWd0D7rX/kKtpEWCndtXUplbPj8SRnWlt/9RjM81ehnxl1cJuUyaZNCRH2RKE44aYmCPWnW3wP6nKvg7Q0AnHPmrLXPO91pQ376Bjk5pk2ym7ugXx96P1HWP9im1d9eATqsoVQfrYDhy6vw1h8HkHsMsFjrQqsDZa7DPy5WWXriCKiJmghaY4ylkI3DcR1YEnDEtwYyy/3QAHj6pYGxkUSu5JEw6n5LeTt9/HmtHI+fTgS+Aj2Z1/CulMdGYQ5TZtkcp5YDbFGgv7WTCD7nI7r8sNCWITyzDqguR4wTA5iuIRDIsykPk0+mxrpKRpASoc1HoVgCbAJNxVLwSL/75gGcokRl7dCqA3CvnEH1uVBmH2zs74sc/LxKX+B+Rn8jAeNNpfL46qbvK4Jwtr82nmuDpDdiUs5USeLUVPjKStWbCyW1cg53mRKQ9PLuyGGFST/1ycQwmEMxhLTahCe5+7yA+rzPbCVUNESqstDFe02HTz+5jBnVul+Zrkk0ob0kG3MHsTReLzoWdA+30SrlX1kO81xvaCPdb65kaST/OiKgtCSyakphMmNzEWWLXN85fs9sEYNmAfz+2m7uebKS9thHb3kS9WCWb+GozjAFpIezoU+I/9kK/vDjx129ElniJGTuxBhKVM6E24IopArg0XYY/0/D1aGBJReTGVnB+zmlvJgNQUuSCU2PhTEkwm2GAnnHZW+K8SAl59cB2vZUhzs34C4VmVZsUI3qJ/B49snjk1TwuqCBsaSd5A0DbSGIrChIqFrrPOY1Jpg2rOzjnxjptnW61oaIEoSyaGxU0LsyjVfHWeILEMlaxLi/Ka0Byp47GqA+vhaGL8/DCtaXYtEYuGJO3ocuZm3Trq6/CUZdmEVMuHCFtUDAmD33oLVO8KlePk76yEYCegfFfbOdjWJPJ08MWbLHaTA5ziT9upeGG+chDXiD+BCvO4AACAASURBVEzC8UdOMI6MX26qN/eL3KkyIUCRICj3skQk+1P7yz2wvjwH7eQd3vln/GV9XiI+HK2T/Hg30NwI82h/RbOO/Ayl+3v3WsT/779Crq8FRGnOp+VoPJ7wxW+Z71nbLi5ZMscZS00qpBe2ec9wqTLIBUX7lwN5ZzAyOoa62pqSTOnMh8U6GfJPdjo2q+ToUmaTtndBWlpXUlKs2OEzGEcSkad7noI8ev8Vk+XJdzySELLP9sK4OMEsciprU0l7Fns8bVNJqiZMuCGf52AQ6t/vgfGXr2FNVu65z3Jidyahf5DHP7zMa5CLd2TyjG3N2cOdrgtdg1wsMB/f0LkyQsQ/ecdyaBtW4fCNTfMjgBy1YVyeguxH5pGCxxpFRlQ3oNsjiOu3oUoyDFtAa3A1DFOAIDgPsgzmkTQgcz2uKYAkoszShnSKtgLB4zeJLGMlbExei2Lhlr8Bnx6HNTC/M4/0Qg/+zyeBsQlmwlmjM20sy/xul/wY6X6Ju5dDaKiD8bW3l3jJ4DFrdNLnImyd0BIBDB0IBmH84auKPSx5bqQYcB/K18oTy2Ar3okAJS9WugO75NBDlIgJjvoJs8zJ/tB5eJNAOMUitiPinpNZy2VH6l3NCD/UDcG2oL12BH5hmAqdj/LEUghLF8EejrneqLhdm2L9SJ4G7S2wr4/Cnkyyp7M9Foc9XpwYVuiYjsbjl7CT/kjGcPmvghlzZe8ioLkZ+lvebekYB11Aa3Z0bBxNHnRB5S2tEJZ3+iIXU66dKV3TjKf1jBIpZfs9EqfoWBQ8UuYxg93OZmiTm00kHM5ri8hlWiLc/I8nYf7tNKz+uGfCjdvvhvLUClhJwVPWudSxs58VFMyRZiMz1Ok5lJE2Il1dyuYWkeLJNw5dB3qOEfM9k9Ayo7F7pBrLAvE05P/+NI4ObsTofLAsnASM82mP6001c9J65LJ1wogiboyiNliLqdR1LKxpxWBsCO2R5TDNOuiWyVhHG9Y05lESnB1ZbjZyfZuDLSCZH78tBL8pZevYjSTM+HW09/RCmhqG+dUlflFUq8X0KMJyxL14M+Fj0gbx5FRAKvr2hT4YJwbmpHtY6nzlHR0QN6yAdX0Mxkfed6Negsfsuai/2gt78C70v5Zfsip1bhRVsQ6lh5dayWO67MCC1E9shPZrf4V4iw1P1ofk7cwyRWm2eQbTl1v2zrZy5EDz6bVQwwK0N517wHGYIbyrO/yay2XhblJPPaR9G2B+3TfL2cTLccrpK4QlSD2NEGgDXhuBQFJpoaATXBNMg5x52B/bgh1PwY6mOMjERALWaGymrE1DGOoPN3nP4hWZeCVKgNPDEXSZ3Hs+vliWti1lHq2vznFWJbdF6YUuSQjSWrpo6s+2wDw7CPPsbRe9i3eR9nVDbAlCf8M9U5kCHiofUzCTF1tHskIUlHh4dig/2QLr5NW8erxErCEyEUkVhYNBBIOBWRs6JiYNDyP57vlpwo3f3vLKznbYza3Fy9bk701WrzphP0PFIR1Zsl4ciCeSDkY7p2VwjAx/EgEpGHL1bKHrZGka5LoaJ0NNWps5c6IStvDLJ3Fyauv8CB7p3DNaj501wML81WQ3N77w/qmT9nDiLkw7gZSZQkNQQ2OwEUOJISyqWYN4irKQYBY1yfCQGw39NwWUkqBDNwWE1SD/fkldHfchD87FdTWQrvUhtLrbzTxc9fkmZB5tA4jfOIcFmy7D+OwCrL7Kq/bP+rKkMz9usVSccchi9xFpRX58NYS6ADA0CntoAlbvGMwRjxZoBa46u0vsWglbVGB+dhFWGWxHDs5IWqEMWRz1l7tK+ma7umFLdJr2ko5EXD2s/Bgzcwx+QV4cqmqAVCjoYxmaLOwkYf4Yd6UoTMQLvbIT1sHzM7x1K5F9JJYvZYLtmOZL1qmc65VvwyMoAoSwDCEiAREFQljlHzTUQiBiGAVFFEjrBmMlbc1gr2wqGBlvHYeV5c5TzpyyP1Mp7COLQ28igkp58jYkZC0uroe5/wzMqzPhGKThmEymGOdXqkkLQpCe2jgnRYLcMRg+8OlpmDcLZ5A5K0ZBEXnB10RKlqW5fE16ji4tOpWfboV1/NKstZkxV9vmdUokU+ynnb1eLM7+wiYYr38Ja8qYRbjxgzgnr21kL/Pbvz6AWlV1fLzTjTOFpgErmYJIeq+S7DhgFQmgabNDwu6srUvkIMsqrdKQxn+yQL4FSOTck7NJnZbNSrtvTX8ncioodE3peSK8/DC+HtqGiUTp+6/U/enL329bMG5EIdcowLryCYfCR2dO2QlzFEk9Cs0aQXukFaIgYjA+iPZwO2rUTozFDS5ZU7axNqggoduYNPowHB9ERFanM5Qt4RBnHEnyh25Aq7ffV61HvzOZvlwIjwehrGPb8o9gHzwN68b996q2bCerPJQcgCoGEZSDCIrpbAdllqempl/kuacqLmmGtGEhM6ARkGEdPgeDdMTKbEJQhLxzMYRlixyh9C97yzzSHLJTQRXqyzsK4qfKnlCRD1L5gx9SRezF/B5X3tAMYXVlrPYKzbVU2ZNdGkhiJJGE2tHm7OTZ3WcNtH85OOOwjp8sedXODRtI8kXi+oUQOpoBRSnpl+73dch9ec9Fhoi+P2JYBmoUCBEF4sYVQEgFonFYV27B6p+EVYD06Pa82B5Rkn3f7BCmzh6JQX/be8k6M3fWZN3aCYuwfV/PZMaPjU2g0YW4uvJwJ+zaBhh/9U9hgTfaQRv6u/mFr+ledkgqHjLp9F1JJCG6CIhpfZS/S5On8hAD8137ZCKJOJWrAwHGRvIxKPs4Mgx9f9prPF2WpaCMmpdMaL4xxSVhiLvXIP7bw4jRBghASJE5iKRgjklkWWvE5fsiZgvsA19XxxUeNwF5vjk5Qb3Jih103xPTmuYxI1guICKeCSqlXz6ETy5ug27OE66GAdinYzA1c05OM8Kfj35uK3ICCWMEmmlgSf0ijCYc/F1E7oJpydNla2JiL20M4fZUFDejvRDhaPwZdhitwSWMjwwpAbY1tK/1I0jkFkqB+9EsC4mrfQ+0LSFlHfWhI2iKnIfxkX8Pp7ksb1SfRMJIQICAlOlcz1qlHnWBesaFlJIlyIwtLmuBvHc57KFRmAf6YMW8AatlcvDY2QN7MgX9nVNcoptLKzczJS5thry3y1eJDTfnkZvddfOZufShQEN5ZS9n2MrF1HkZ33GNIdmk0i/ITBBJwaOycxXfV1QWsm5NTsMX5uwaQSVqKt8/uxV2Qod5uBdWb/WrANlryNkO3fDd19wReW6DUB8E4klYV2/B7p8ou1Lgd/aRr8OT/mT7hOYI5GfXAXdHoH/eC6QtAicmJlHvogqh/nI3jI8uwLpdvnNNvu8FHdd8/wTMwZm6uEy8EEUmWJB3urhtNcxPTwFJA0JnPeybEzDv5NfS9QLLYeb9VxdmZO+9fH+pbyb7qL+2H/odKq0LDm5bFOFlLrnjEiJ3PJFCuD2E2h/smJH1pSqmbllsfaykMYkmqX4IDn6asosUeHNQZ6ZLxxTsiiKsaIyDvIwVrNfzzfSncQivTZUT+jcvlCCPiDhttMSaEKRXH8b753aVO3xlPpdxmmkJAitKP5PzTUL46+l37bHEXTSHGxFRHOr5zalbqFXasaBmMSRBJHUTjCc1xjwurguif/Iyoto4FtS0w7ItjCXHkDAMNAU2YFlDPRbXhJC43OtryTp14xaD6x9kW0IrOoj6hV9ySbSaGMdid1/SdLCWY8kRvpbcBAmLwgvBLwmPAHnluY0QmkMwqczowu9abFQh7VkGobEexvEbsM7dmfuXJa1hVo6QNMv4LIpAT+Pr5j4Zl0ewCAhfwsHA5aHcdiOAuo1AWXhSt2Nwvyyvak+fS2NtQ//XM9A+PwNlVQeEha1OEPnh2YIvBSp1U7kq0zTDRIBkb3LKShy0PLoeWgXFv72cL0sUkTRPBUlU4poFTiDZEAKIUdt3B1bvKMxh95CTbPtIL+dXqK/yxHKWQ/Lq5FJsbOWHWwDZQuKDU5AmLIyPT5bMPErddRB3rK6IGLz8zDoIVnKGegNXdVR1uvSsPNEFLF4AgQh7pEdLZDNFAjQd9lQMGJmAeWpgmsTnJWBTXtwO6+A5mDfKI1/xWpMl7QubICRj0D/qnYE3dMro5eGQJ5MphFQFakiG8tJskXAKFgkWp2WcdQRHlU2RRERIJYO83pmQJ/KzhoI2YyoGKRjgNZRqwmVVdTS2qxQ5UM20YkmJjOoEi/kHZYgL6yEub4G1qA0fnJ1nbjMxwDjjGF/I6+uAMirqwmtH/t2uVSNoDDp+qUkjhbvxETQGG7CkthvRlICJlO4wrQUDqhzHQHQQqpzComAb6pMibg/1o29qAAtq1mBpeydaojEEFy1w7cHq5gH0TcA7BgOnII8eh/G+e/C0m7WZSx8iJOhWCmMp0vVMS62IIpoSQcgNZAbvvSwobVwMadsS2JeuQz+QLnHkmaS8tR3i5m5YN8dhfODNAqzYOfNOkzS4yngJE3ZKSE1C3+/e8mwu65/9WS+ZXj/GlBZT8LQB2mvuBZnLGZevB2UDypTYkn+yBeaJSzBO3IWypAHS9iUcRJp9IzA/n+m3S/fwEGXXSFYm/dCnsldYkSHnsCmdzOMWGO+enRdqB+Vmy8u5JvQZcWUbpJ4FEBpDToBy7Q6svtFZ2bFZxy93M5BnokQSUl7aA+0PR5n442ez9i1DcNUCxD86hujpQTQUcQahcZXvrIRNL9UvfPJwTsveUNAlNtaDmNfGG0dYqYJxc0TkycqGKjvaIWzohnVtGManF6eXQmyvhbCwEeLaBRCCCgf9lEG2Y0SWmoJ5btjBIRZoYoMC+blNMD8/C/NmmWucnq+6axWkXV0sY5TJAPKw6dJtKhhEijZvkszBHWUMi0lqkQQXbfYiioxEIomG//EEtD8eQ3RgFBq5Kokif56+z9RUVUEoGGRmeEx34pL6nHK/X8QuOj/Sl6WMJ50HNcdhKzVD25ZgW2JnE4T2OqCW7FtVNqdALA57Iga7oxXvndnt563tz7GuajCGk5DL9LkWvrj4oT2WnMCUFoMsSgjJQf7viLwUYbkGgqBCM2kBmeSHce0sKNiUYyl0JINoae3CZJ2F65O3MTo2hpWBVVjQ3oZ6YiD51PQhx+dSaZ2HRuMuz9GMAQ3tb8N46wjLb8zbRky+ySkunc3JzzaiQvneBgimBvNkH8yr91iQ0iIixHTDVlSYX1yGddtfmaK5vIQpY2Ffuw7jpH/eql6udQZkPae19zCg+vOtMM8MwDwzd2Zp3mEpozo18yXpYXrcVXhkJUTFhPnBZUdAGwKUrmZIWxdDWNyO7HI29acSmCI7LEJ68KtFNhEkyyJuWeWwl8cSvma/vJ6nl0yS12OX6k8ZEmntQieQNEwnI0nBeaGSKWVJXdrbFRtb3tQCoXuJ7wQlKlOThmHN9hWQdyyBdb4fxuHCVQ0yPpB/tttRIEjj7UqtWbG/Z8hw9BwVBNGRu3lpHzA1jsSbZ6CuaoK4tGUGNlP98QZYUyaMD4soS6gyxOYIQDjzoARp7SJgaAT6B/mVIaTuWkiPbAQ0DeYnZ4oaHlCARiGaTvZ6Ikn0ERqe/r13ptQn8MouJP52GmMXR1EbuEdsocxbjAJi00SciGeEjVVkmJaN1iwnqEwmkeLBeEqDTJlWgPGV9f+wF/EDV2FevYtgcDY7nrKByXiCfe7CkRCTeam0TUGmKoqMjzTHJ+ecuKK5UbYzaZIZBf3P5gAy8yxRXt0NUBAZUhwns4kp2MPjsAcnYA5OwZ60YQyP8zykV/bi+J01uDvZMJdbyvfP2sOAeXUSUkgG1oWZYOelCR+efdtOGEkOGhuC9bg02gsbJiaTJkIBFW2BFXRZEZBHYEPnrOSSuoWov66hecNqHsuwTFyfus4BZFt4Gba2d8/a5XuZVG7fb4JEjzFyEfWBIzA/cCdwPZf1cvtZ3aJNwUy8g9/6g8rPd0BQJdiDw7DO3gJhCoWVnTAvD8E84L8UDjsxWFbZYsaMDfr6IsxefwS03V6L7H4c/NLmq4zMqdfx+OW9Ygn0Px3z+lFX/Rm0zrgoj0+mrKNLD3dD6qyH9pu01ZtpYjw6jJisoXPx8ulMZCaInMZEpUUms959eedMFpfy2mYI65f7yrJ1tUDpTox31DTGvt3vRt9Rcd0CiE1h9lG2+wacQPJWVtbKp+yj+tI2GCdv+wNXyVo40nZsbKh34Av1ISjfXQ+MT8D45DJsbbbuJeENhZVL/Qli8+LfEkBYQfCfHgNiCSZnsUgg+W0f64W4agEL0ltnbsM8Vbhak31vOGxiEYH//TFm13NLJtmmkaz+pKe28K/MM7cgrmgBjl2GfmEcmmhBT5kIk9h4dkmWtJl1AyYRYdKC/6oscdBEAVpAkpDQDTQ/vxmiqGHqnYsMVyO8PAVX9K8qiwiRvqthIkUENE3jrCEFkrWREKKJJEzdgMQgOBM1ociMIFF5fi2s2zEW5i/W6LjJlAZi0mcaUT9Jdkiln/paqMq9YI/mQBlOaqQWQ+FgyrSQIuKRZXOWlBWx0udN/ck5j845s0RjiRQaQwFIO7ogre2AdewSrBuT0G+MMd6SPK8zkmS0acgkApSdKyDtWIbLA0txebDjfn+9Z4xvn4rDTBiQVtRBaPE2NeG/jv7a3ta+Ga3hFuiWjmsTfbgxdZOdZahZVhgLwqthQYMgxjGavI6mYAPahky09KybHu127A5/rk5pwo72DZ4FN4tNO3H+EkJrVnk7s3nUOzk4htbuv8H87Dys/vuT0XK7HPyyr3cgDH42YhyKXc1ANAntzVMAWQhWoM0l60jTUV/dCfO9k764cpR9egQlGBmFQn6sZVrTuR2by4Y/3w3t9aN8bXxthgEzkSgtj1FiUAbqf28d9M9Owe6PO1Zqmg6rRoUY1fgdrHQ1Qdq+9B4m0qMuKJewn97kuIpUuU1Lf2TJYVV5CgWHI7Y7sdE52yXY9wLJm3FHiSFMGYvyNgZSVwTSvnW+wiYooIjH41zerMkJxBXC64VEmJ+dgzmYmnHO6k83wbw8CvOkY983l8ZY8Rzxe6kzAmlnN+xIGPblQRiHHCUJaWcXpPWLYA9FPQvSsxg/EUayzpNY1UIyDvPUdUiPbZjWzZSe6IG0rAX26DgbLnB2eSoGayIGMShDf9cp1VOARaXa+mCAA0YKFlVJ5GBSlkQuESu7lkFaUg/tD4UTIdkQHF3XoekGyGM8FApw2VkkmaE8zzbl0SWwxTCMTy+UdQlM00YsHkOKSC4UOGdhFilgzWRDaewgaX/KFBwKfN4UMGZIOfnmRllPq7sddY90w/z8NMy+2PQcWbN2KjpNdstUjsjnWmlpZjvcxLaN+OLa5rLOq2IfumXBuBmFVKtC8Oh1zWXrtc3rpjOFN6ZuYCw5joHYCHpHx9AQbMey+iXTcx/TLqA2JaBG68CKnqX3fp8aw53oIKb0KTy55HFfz/VBDR71MRNm4gxae/pgfn0N1pnq4+i8Xoi5Bl/FxiPxbf21Q3l3/l7nmbe/D8EKz/E3X8JOzY3tPdfzoQDJjMarAtVQnumGbcgwPinvgV3oXPO9RMtdF2nrEkjrOrj0ljo34EhvZIKWdGk8bxD5t0uuypBctnxiNWd/tH/Nb3NX7tyLfo7mzmW2hopvFOY6f7GjHuLGRRBbKZMswL4xCPPcDVh3zbIOzRjDhAjj83v4vrIOBKrKaojG4giQtEwoWNAAQSYIRHcbzANnYF504DJSewDSs5uh/YcPovkWGSrEwKSJdMuw+gkaYh65Vu4pzv5clgh25o9CYxjyI6sghBUgHGC5s4zYOV+/dQtgHqMA2YawoAHiogaInY2IfXgM0UvjHESFVRkRRQHhESkzRwEkkUbqScZMkkAYTPmZtSWz9OUQwNjdZ/FCz4F05vyp6qBrOoJpHKRF18O0OFjlYJJK6vHENIaS/M7pLxF6nrjYqBPxCPEoxv90mtcou1Ewz8FiU6PjYmMYvNEl4iYZayQe2j7vgkebqvIno7B0C3JPHeAhbySc6T9id9Z28hrQjdM7cRW94/1cir45EcfSuqWoCxEwVQfsZkykhhEZvYvuhbvR3H5vpLHUGJeta9UwNrZu8O8LAiBx8YqvzG1fJ5fnYIRvrG3/EpI9DOvmCKwT12CP3dulVHr8uRxfGxyC2tZS8kXm1VdY2tgJaV1bRSVwMrpe5WbrxJYayN9bD+0/qp99mnXNTBPa8CiUthZXD7W5XHNpSQTSw/5mgBi0TvABYg+7aDPA9wX6q7/cA+PEJehf9OYvhadf3PTx6UzkkgWOhAeVrFhNQHCEtPl3tvM3qmKSykdEgTWVgvFm9aAl1ZZocnEpXHWhbLC4aTGEthoIJOY8Og7z4m3YA/Fp8ga9qInYkK8xieNHJMvy5ZxluTIlzFqXAYC4ugPyri6H0PflbbAtYlNz+RqTVJalTHgiAVsQZmkPVorV7xcxRH50FYSQjbE3zzGxjIhm9H2koJGybVS+pbLuNOFMFqH+/V5o/7y/+L1ShlGDtKoO4uZVvIG3qCRN2T7SWUwTZnIHpPUW6f6joJbK5PRVNszp4LHUzUw+33SfTkVjJS0sCcMPMkZ55wImUhoH1ET0maHsMHgXakszz4c2z3ZNhLG3FDzG923D/j4HSjCvWpmyPcLE6MA0ACSqRdE7cY2DQAocG0J1qFca+TxHU7d450GkmoahFHo2PsT/nWmZsvWqxm5kglE/Fih1e4CB2QQ8fRAaiYDXNF1CpPYirAMXYd3xlwxS6TUgchKxrIsJVtOOlB4qdS5EbWm3K393naPTd/baLPFe386HHlQkGluCUVlsPJIxkde2Qvtj+ULFfp0PlUHofKjkUY2mvrwdxvFbsM7PTSqJ5SpiccZguZVKohfVeDKF5hL2ceLTayEvrOOXVlF7tnQQSW4dMgmJqzIEVYQgCwR4YqYkVBGgl07m/ysixO6FsAwJxlvVCR5Z8kZWvIlDV+Nm8DIGMWFVG4Gf7ObvuFATgHXqCn/PWVuxgIizsmsh0NEG/Y0TXkab1Zc2sWOEb2xs8LbJqglAeW4DQDqLzfUwPr8C63qZpg0U4JBdHhEn8mB7lceWQli22PeMNgvlFxHJdr2wFAySNeQfD0/LAGWSA/Scz0c4Yy/x3x8paU+b8ZOWamruJSQyFoNUdifxb9rApZu8rAHKD/dA//AMzCt32TM64xtd6HxYFzYeh0lEGpLsIR1Ij65dBHdIJZMFtUAJEiOtaXecx6JOpp3Whkr79B7MBNba7Tv87qTvtRgKTJNO53PwmCHOyA0BYLV7Xe4ZwSOVrCnreHNyDLoZhiLFOWCcSGpYXNfIcj7kQKLeGJ2Bd6SFzASdTy59BCG5fMub3BvkQSlZ2zowcXkKrauPISjfhfHeCbY5e9Aapd3l2tqiL7TheAINwYArUhT7RPfdYiFq4/hQxZZjLjpjmUmxD20EBZmLFZt8ngP7lVVwO2dmHa9dDu218kp3+SQs3IxNL6lJTWdQfraeWr7PWtuXItAWgvbnk65IUewry+WqLIIE/f80cJ7HEMjGT2SMttzdCPnZbbCTOrud+Kk7mCfqSZerH4xNcbFrme32QyLdFJRZ564hur+fyQgZh5LsY6i/2Aljfy/L0pTT2I85nuD7gI5P2Z1ymvrzbUA4CP23h2An/IeqkJOTuKOHNyTWkL8kPD8hRsqPtsC+fgvG0buulpG8xM13j7sSms/oH7LoIn/nBCfAIjJKOmuYPajcUw9xzzq2TjWPXS86H8YaRmMQA4EZ4voMmamv9UTUy+Blm3IsD8W2Wk6AmJ+fgZnj0EOnNKndy0IS05sgHbm2uA9C8OgV9zgjeDw1dJqzjhQsTqUJDbUBGRvauvgCLogsYFZ28tJVBFcRC9tpxNYmog39+2jnQ65uPredHoTgkcrUgdB+BCJjEAbHYJ3qh3XXEeCc742+ztlsVArCuNwYifDOKt+uM8M6c3Nu6ks7nC/d7TL1xdwMQpALyjq6cJAodjiZpIWG70I/PNPazOUUfO3mW1bBxazEWhnSxlYI3UthfHbZE6mLgPHkMUt+syJJt3hspNWWix0qeIjHVkEyYtDeOV8y4+K6bE5Pf8qAkAAxBZkKEHisG1jUgeT/+qjAVMgvV+EyWbnaldr4BGQ6hsuyvsdlrW73HJwfv2wpqzcZhXlnGObBmTJQXJrcutqVjzWRLagRNi2VSjHxghi29P9DwUDZQWNmgciOUFi6EPbEFPS3ikjklLGiDAd5cjPr+votR0aB2FydU7JPSVzZDnlnJzO13TRHdPw8zBuVgWNJnWFIT26CdW0Exuf5bR1pngUD6IxloEeTC7rfqIStyjJqSCWCIDCEc7x2C3oRqSd6V8Z1A8FoFGooOEs1YT4Hj5gAjAuOZI+w0R3MiNZlVubx5N1z01I9dUGJJXu6GtrS9HYgNBzDkqZuSK3VwTuSs4za2uKfzaGbb4bHPrI8hFDwIMyP6CHhr62Vx6l46k4Y16mUzvIDLMRKwsGCAGvC2T1NyipqA8qsDKOn4PEXu2F+fLLiwaMfLHHlJ1thn+uFcf7+X8NqaP4JqgB5dyeE7k7YsRRAGCNJhv66uxdI0Yd3iTvREae3Zjk4ZH+M+hC2KCjLDkyCNDgHB5H46DLCTY2My6K8Yj6gezlg/czY6ivb2WXJOHwN1qU8mZg0xs02dAbFTyc2OaNC2nZkw1g4E0YAfi2VgmAYCFLZ8RvQ8vkMy3tWQFzdhoH/510uX2fwj8oP18MaiBf1rs/OLMqKAkPXEQgGochSQRxlOcuovrIDxqE+SFs6gYlxxznFhybWyZB/sA3muYGSsjPlDJeR6fHkh11iIK4S3RmC/l5pkXR+Vp65CiNNOirnHIp9RqyXIW1eCGFFJ7R/KUBgKxFAz3B88ThBknqiDCRDG+DgLZl6ugAAIABJREFUHEs1KtHHNR2IRFgrUxSdtAzhItVFjYju3YaD/fMQ8+hH8EiYx3MjF1jLkRrpOTrajQ7uauDyWTS3LUZtcxuXrykLGZRCILIMyfT4jXekMdnmcEWXr9I/pW4CL383ExYa2t+FdbYP5pE+Lx+dF30JFE0YRmoS+XfajhiqMBVFMhgAqXjR7xrTHuUUcEZTOhpCpbERYnsd5O9vhPFfh6ZxIpU6aT+CLfXldJY0W8+uUhMucVw/zqfU1Kl0SKzy7GBRfXELzCujrl945QbtbghXI4kkP4QzbcGre6Gf74VxdswR8DVMhk+Q3MasRtmwaNzJUJbR1J9u/P+pew8Yu640Tey76eXKkcUKLGYWc6YotaRWaIWWOk1L3VJPd0/EwDbGNtZjj9MCa8CAsWtg7fXCmDV2dqenZ0adlKaVWjlQosScM1lkkVWsHF++0fj/++6rV69euC8UyT6AIKneveeee276z/9/AcbNMIzDJbBjGctFeo06g/0dkL8D6hfIik4m0WQT2vQMxJoaeFzghosNPx1I5CgBFtu3ar+nHEgyWcbUNwUkBAnQz12D+dUwpFYvpCe3FySl0b1B2Z9QMJBmyVZtnBkdMcv6G9vSrGHlh7uAgWFoX1auisGEoO/sgvqzL5di6LaXNFVaXDCEXQ8g4OFgSVAT0D+7DHPazvrmasqzW2AN3oZ+ojzYQb5+KVsrbuhgyS2CjpBGZT7PeTc2mexHTUkRcrgqoVHw2PLkdkhrW6C/ehxmtLC0nA3bSUCqr08z1B1dSdLKbNixAti16t6zKaQ5SVkVVpR5pJP9Yuggl587Qm1YV2+LgAtqEuq1W7jeomMgNpx2opFFMisnrSQvB5nVxjvSse91prUWNtHY8Qa0l74kaf4Sbs97c1PHpL7O1EEfO1OWMZdQOTtJje4R8jlvDixW/88+I88PdsMaHC5oUVitWSg3iMk8vucne6G/fiwNGq/W2ErtJ5d+W6l9FNve88x6WP4gtN+khLdTO0iraiDd12c7bbho1Zj3XIehAGKUxJQzWsdP70f88AVMX5gnNpCIr3NvZvdTCSZM3tECob0d2ttnXMzC/Ca5gmLOsqoaZEOHpelMrrBkGZ4KyF3OEekcCZhPjYXGDXMhDEXXIXo9nAklXFhVg42smckb0PhkSE9vhuQlmzIVVgx555UJMDOzIOZ0uThGtxdM2dkKkCyMQ9rxyPBQOfbUFeinK9fj9fzJ/XbwmImxdTu4QttRxo3IMlW4f3IdRn68D+LyOhhfnINxJTf8Sn50PYT4HLQsSEI5p0cVEGldA8QNPYDigTk4XbBUPX/vk4NLcdcWnQLtYGn+1trKRgS/thbGJ2dgDBQvzeda7DvC5HGdVAdENP7Fw/jdmd0wzZSgezmTtRT7UNHp5BxEIg3ucO8MuKBsTeMaj00gYcSxLLicy5WzQ0OQZ6MIrl9tryBNEwk9xtlG0oN0rA3JsrDaeEcaz72OeTQTc6jxvw/jlXtA3qXCG8spEyqCAG8snma4U3aSSoyEfyR2WZPf64rZSIw84/2TMG5XWXw6x3lWnKnzyfC8uDd/iaTCuS1ld2IrE6auUOmzlP4yt+VS9ddXs54hgdHNiyOLulKeXgtLlaB/cKHoYSoJ0Ap1TljIKGXwMiQ6uv/ycUQPnMbkyXlMaqPfm9d+kBiY5LFbTmlPWhmC9MDSyTYxJpM8jytwlOGsiigUtBF1sLMmOS8lksxZED3yIvciciphDAD5hBCpiP4pMatVzCVHeXEPBJ8M/cPzMAeyoCGWhWg8wbjGzBJ30Ruwgg1YGPzy5AJHF1aHeKIPxsH8gZPbQ3qe2wr9WP7Mmdt+srdzk3Ert29nP9KDlHd0w+ofyrn4l/b2QmzyQnu7eDk331ikFg/EdW3sOGZFkjDODcM8784mtVQb11IlschpzIpGEHvtDDzE4C7SCn1/HI/s1j9/GIPhTpwZnNfNLtbvnfidtB6No3MQJAHSLveVmkXBIw2WAkRrchpqSrbF21HYUsdJz6Z1oKp4xly2XrOyij1WtyvBHIdP+wjWW+5xYtUdQXV6o6CQAsQaLlmHF+noEeaMiFSUmWzN8CnNd3R6KcjblkP91dLY3mUft1LCDFmyyftXLKkOpdsrVXEgnOdA7Cbz/V2wZhLQCmgZcmnx6R1QXzsJzOYnOjG5inTWcnjQuj3XQtvRPUdZbgog257fA0mN4fbrZ9O7EKaotVA5qgILPandD+lr69h/XXvpcDVOZ1EfFNhx8EcfJ5IkKRKweV7YA3M2zplF9bVjLE1SUMKMbPLIaziLSGZnKHNUSUj3kuwIU5kykjrKp6+Xb0KoXC/K8qKfiUwlP7gOYosPo//w5QJNvUQigVg8gUAg4Fqfr9ILwpjE7+3OWVZmya79q2D87thCS8YSD6o8uhJmQqyuDSvf07OuMm4lDnfx5j4ZyrNb7TL2p5dhzsyXsXmONjRDfbW0zLxzEM8LOwCfD+ZoGMaX12BNx1wPlxZedA+7lQLjjtkyMuJK8o8yr4IPTKCi8rWbxYybd3Y05EH99/fg8I0NmIzMi8i7PvEl3FA/ZGeY5b3ux5U7eJyehT4zA1/vvIPMEo47b9ek1K+NjcNHmMd7tHHwGP8Q1rsLy3/36HB5WJkMa8o20gc6SCUbMrNPqmz9JpE+XlYjiR7axo2+o/zUZggk+fSFO5/WSuarGmVeaWcPxOVBaL+tLuOynPNaqmye8q0+QJdclWKVBzqB5mZor+fX4WM5DBdlo3LmwNnHwT12/tmDiBw4g5lL0+nuCOtIosa5FAGcjSoRjhfbfJC2LF9geei4rOjvVek+MQ1+3pjxzdhjCuAyZoxIOLIEeWs35Ic2wOq/BaF7GRJ/83FuHJffA8RT1mzV0gGs5AKm9qUsqfcn98M8cQmzp8cgSxLL+JDcDlnWZVsJVuGQBbuQNzZC2NAL7eXc723KrEnrWqG/cbwg9q/QQdgvu7erYi3LzGPwIjkUvCO+985x5cc2QOysX1DGJvaw/PU1UF8qL2ni+ck+qP98quDiNNfcspWnyyAwe3832X4Oivf1Qn/5MIvdOzCKbPme7L7dBI+0T6K7ATWPbMLMRCs0v4aj19cs9a3uqn8neJR21RJX0FXLGTxGz19GYO3KouKcro5Q5kYUOCZuDSHYd297WsvWJfhD56H9w8Eyz7R6u5Htlri2DWJzkAWQ87HUiGhApWjKYNB3qtbnYY09RzMrV0DglLSJoOCmMfnkwPnFUg4pQV0qk+XS+HLTd/Y2FpXkiHlbQQZMfnQDhGQY2udLH+wWPMcc9mblzEn2Pso31gChGmivussECz6BPa/1g9dyMo5pkWGZRlnyPLnOh6oXdA8SczqcVKGkfGfHoraVGAWPc++fxNzAQgwWee36lcWZLucYPE5Dr0gSR1lfD2HfBlhTMQiNJARKpBgT2jvnqu8HvujmJhKODu9fPAzr9ijM00OQHt8GK5zgrCWLnJOLCz3MRJihzNRnV+z/rvNCaq0HSILDKwNeBVZchXV7DvqxgaUfe2YM3BAAaQkm/7+PYIRjSEoS+w5XQ26nnOdD+eZ6mFMqjJTHdK4+5Ec2QFzRCGtgGOaNcRgDEUDPjOwLH1nqDEC8vw/ar8oLsBbdCnzfqRVBHcqZK9qHg6pd3bCuDUI7OAQQzOeFPVD/rvTvHldAntsD9e9LJBM58jsVWHmyH7vHmxvKIoogswTj0CUYV+bNPUjsvqYmlCZv0XeSvp+KIiPw7R38HKpfXYEwUUCOzrKgmio0U0Xdt/fBHJ6BvKMXH5/fjrhWvCxe7nVzu595PGVRuK0WcPeJXyjVQwfibN/ExF3POlIAe68HjjRffvkQhLNfwjxfOUPP7YXO3E7a2gmxtxlCjRfQdMaooIP+PwDj6iSXBNw2bXzCVvSnUmQWwNjGuhrMxC7WhIYglO9sRfI/fMLsUzMVqNJ+JGVC1k3UuHymm7YLSI5SV7HjOL9XAwOkkAzM9ZvQT1UOlHc77vR2JJNEbL2EykEAlxlLxJsVOqZyfyfrFpYiwUP9yZsaIWxalVOPr9rZUZJ/IqVFWpyoBklIqSwb5UBiuv/yMcQ+P4OJE6O2nFQKC1nn88Kfi22djh6ro4enPLEWQkczMHQb+qlhSL1NEPp6AYJyxHXon1wqqfRWyj3CuonPboX2yy9hRQ3I25qBpA4roQNJA1bCAJImzKQBeXMzxO1rgXAE1tQcrOkILIIeTCdhTGuQekIQ17ZD6GwDdAPWRG4yAIl9G5dHYY3Mwbw17Zr0oXxvO0Dj4ogDME4Nwbw1BSZYkLXbB/b7iDKRFNRzI41NWjhk4FuJrCeS41AVnwNnzgn3q/z4fqi/PAwUM3Ko8UHe3gWhow5CwAtreAJW/wgz8YuJitswkd1VsztdEoZ1KTeiLILek4Jml7GJTa796lDRecg+hEJktG1rQdl7Ise4bYxbrK8tSfg7V99cMSEVhizrTL53JyahfbZQmJy0H+OzYYgpqAct1khKqumvnmGcIOaiQH0tP0v6xxfthV1Wi2phqIYKSfQhpPhgWQb8f/4IPjq/HYl7IHi0TkRhqPRuqSB4jJy9iNCm9W6v55JsRx8mEkD19nQuSf/V6pRcZWobfwv9tSOw5paeFMLjDnggbemE2NkAIeQBZsMwrw3DHJiFOatDavJAenYnjANnIe3bAPWf3OG1uLxH4P1UEEcBmanqCwI7+sCTRE+mqHjmXFqaCiMSh+fxTZBa/Ei+eqq4kDJrdc1BIIeAMjOH1RDUVp7bCfP4JRjXqusCkX2vOfpvyAjC9feOwLiamoNGD8Te+gVOD/KuNoibV7EXr3ltHMZI0tUtrDy12s5K1dVB/cVh9m8utXme2wbj1twCTT7WT0uoOaENpfbvbD8RS6QDRedvhKGmIHH5f/kIrGgMgynZEwoendYS8KXJW7S4oQw0AdSdRY4tYyPw/VVukx9cAxJRNj47vYB9KnhFiM1eiFu77Kzur5cGukIZOwyPsg9zKa1QgM8B1CMrYY2H011m5tTEjkZYlgChLsjYNGrm1bGiLFjWCrx0A1ZSh9BaB6G9hYNPsbsR1onL0Fy6TDF8hrBtprXA5q2U88+3LSkKkOuL9ssjpXUniyCbOrGrEUKND9b4NKzrIzAH5tJ+3tkdEmlQfb308uyigS0xw7qUiaAqjdhVzwsK/c3jMKfyS/rk6ld5pBdorINQG7QXX7QACidhTYRh3Z6FObLY0pcCZ3ldJ6QtXTDPDOXcxvU5mIbt7pQhIC59bQ2kZUGovy5sl0lBI/lhB57bA8gmjMNXIH99C6KwMJeIojVYA2E4Cv2Dc2n1Fc3UEFHtiknIUwvFEmHtWoHh5btwfuTe4HNYp2Mw4jrkTbXAYsRazqldULY2SFdtZPSuZh2pRENZx9CWPtf3wt3aUEieR6jx0pKXrMWWGoibOiC01UAI+mDdHoPVPwpjYA5WYmEZhbNMDY3Q3jwNzx9sgXE7UrA0wx+FaNQ2ls8O3uiFRRkMEjz1e5GU7PJgdpkw7TJC2QKyCntuJ6wL11mPz22rJACshlyM5w/3wPjdSRgT1beUFOsUiMtDELpbUvi5Gba+Izaw8uB6SFtT7Dta2VKwp5LwtE1aY+s8EsQ+fB1Cb4sNSSDW7NwctHfnBY09xJAetRmsxpUpCH4Z0jd3wpqMQP/8KmumldOkniCkr22al+6pQuko1ziIHENtKj4fGNds60bd7l4IusrZKaE2BG0mjlj/GMLHb8BM6EzwShgGl7lJoJcCS9Irpb8zFpJgANFYaeD6jAHKD6/j0qXx1jEY4/nvDeXZPlgJQH+/SljI1Bgo6JIfWQftpa9gqe5LpnwfkERJFeRcKNAkZq301A47u0rl79sz7Jpi3piAUOOHuLweQncTxGY/1J/PyzxJ7T5IT2zjcrrxzkkY4+4WPpn3CGflY3Em8VVDgUD55jpYcQH6R+UzhWl80vZuiCubIdT5C2ZIyS+e4B+VNDp/tvPL1gX1eyA2BID6AIRaH8MqhHo/MFN9Ry+htQbWXNyGQCgS+9dzqYRcgAg6RO8t+icSSwWFOi8iOBOtUobc5EBReW439Pcv8MJFbPRAaEyNu7UBqLWlYnjx4ZHZKlQ7fRNydwvfY5RRhz9gv89qvGVDAuwFcILfC7QYkB9bD+NNesbd3Z+E2Yy8+gX83Q3A3k147Yp9fet9EjY2NWBZqAGmZcJ8+xwHurSo1S0dkiBCbAnC8+1d90zWkefbCR7X1wIuHVMXBI+J6wPwLmu/q24uxK72dS2/q2Nw+5DHh8NoWfUh1L/7HJ7H1rO7jDEchjUbg+gSdJrvWGJHHcSNyyE2BwCfB9b12zbu5kb+IEBQBCg/2gf93fMwh2fBmn3Fso90UxMIu8hHhh40lUqLlgkfWdFRJodA7xR4Upk7w2aNsw8nr7jOMvDNS/pv9PEvQ7qkGh9JGrP2i6/4BVdOU55YDZAIdEvD4g8JiUeHE3xNzHPDsKbta6hPTkFuakwfjkhG5omb/LIRe5qZrEFBk3FsAOboPNZP/vo6iD2NXHY0T18DPLKdmZyKckaEnGKseAJWzKpKMKM8sQYWPBzwUsmHhLc5o1nFNpNIsjQYB5FeBY3f2g5Pox/Rz89i8rTtie4JKahd1wTfuk6ITfWYOz6AmS8Wu2EQdpIyj84ip9wSu7i+HfL9q2G8c6yoQxJZPMrf3wP9y+swLw5XbWaU7++Ade1Wyb7wDAnRCOtZmjhyoYF7nljF2SG01jH2T2iuA6h/NviNwJqchTUTXTxWAfD8eB/0149WpKHqVENIaohL2mW+ZFlC7NhNGGdLy+SWelGVh1cATY3QXnGHM17Qv0+B2BgA6gL2M+2VINYHGeNKgZtA/6bgjZ7DpGovKGNJwNAhLGuBddadU47b5QgFjMK6HhgHzgFRDVZUhxkzWNJJpOA55IUQ8nFlTPArlGGA4CX7Thojkb5EG4ebcl0phJUUQzKERi+kTR2cuKDMN2Up9VePcawqrWvidx4RntSXjnCgWk5zkibeP/4az5d+xh1kSXpgNaQVjbj563fQ/aNncX5qBucnF+/b1xzA+sZl6QDSGaPZ5IP26H040L+jnGEvzT6XktBnkpB7Q0CrOx3KBcHj3cYZauOTXK6+l9nVmVeO3GXqGt+AcTsMqbMZhh6EiDkIgorEW2cgd9bDPDYA0efuYogd9RA3dtgBoyLBujEMs38cxqC7VaS8scHGqGUAtDn7OBTJawXGH1Za7bkIBsgqjj7KoqrBVJP2x4l8PDM8jZXvbLNtvj4u3W2n3I98ufs511JsCkH+ZmmafuQgId23AgjHIXS1ApICc2gG+hH3RAQCb1MrSXIiNWjPH9/PQH7Sa6SXtv7maZipEiSVOYWGQNU0K8UGD+Obkr/6CphNViX7k/0GJCa/blpofHgDghvaoV8fwthHV2Go88F8JtaxcU0DQo9vAxwbQMPA6GvHgZG5RaLh5dwfrPf31EaYh85DP+/OrlLZ3cbPXzkkglxfBPYb3rci7YBSyleDiQGBQNWD/OwxUFbSTUaU7lcyUiBHo4pbys2GS9re0rCR0ooQpPv7XMN5yh0rL9wf3Lz4XvDJEBuCQJ0fQq0fAgVdAQ8HQ5DJM11OEaFkQFWBuB0UWjNzdgYvRiLrFLxpsGK0SFw4n1QpEPeuXxIIBQXd+jvnYI7NQx3KnR83+xVjVvOiVhWhf3zJTXcLtqGMsbS5E0KDH1A1GKdvwxyaTS/sc3Wo/GgvBFgwkwm28JU7O3B7LoyDozksTFMdbGgOYG1dK8QTt2GcvsV/NVc0YHTrIzg3dA+pyAzo0EdikJt9wCp3BJ508EhEGQKk3k2c4d0OXku+AwnDUPM7mEYjYrE96d09vkvwei/BMiSYZ27APJE/kKo0YMwcM+PTrkzCOGnfpByY5Ms+Eu5jNgwpRMr77m4Wkk1pohV/nibtWwmptwHqL48tlBtxObHsRxwMlJRRYPkF06yITctMwr4WqK+cLjpSKsOJWzshLCfCgQlrImIHav/kzpEl+wBphjtlfksgB1Amx3j7OIzJ8lbdRU80awN5TxuE5R3QXjtR6q6utueyJ3khCzpmPzmPuevzuCcnaJRFItDYuRKS6fHKcopYAzTtXQ7PllUYe/M0jOEZNKcybky6icchOxlt00yTbUSCalD2ighLxrwgOQeOj66DSd69OQhUjLkURZLThkV6Bak+BZ8I5Qd7S2eR5pkh5Qe7gIsDsM7NwCB3mgxCSdFJTWq2pAuVi4vsy5hQUWL2vHOMXH8resx8G5AM2I/KY+YWOyZDZgjXSnND14X+LYm2ow7hirOyk4S3syR/VTLyxcbGFRgq42oGBCrzMjtetj3kKSikjNlsGIhSgEgBoQrENLbCywwKS3kvkri9uHMttN+Uke0sckLMUJ9IwjhUgmVnsUnK97sLeAxDah7dxsQx49PLENprmDxKGFt6LzN2MpsQ5ZGhfKMPQksIGB5jopYVS0BsaeSSOWHKiQxEJDWB1Es66lnOSX5iI8R6D9SDF6A80AddUXB0fAKXrl6Hv7EeUgEv+691NaPFXwfrwiiMozeA9a243vUwro11lDs7Vd/PmgCMa3MoxaIwHTxy4JZykan6yFx0SFjH5K2hu4q3dDFM15sI2hSCNV/COnMFxpmFTGz6UHKGsSkzwzgBY9C9UGr2QEgWQnqYsGmLCTJ29pHEWPtT3ruUOdTsUrWLgIVIC1RWDChKbh9hClJ3dEPavDzlKOMuU7poMnUd5IRRSum6nKzSorm7fzVEUmB57+qiIQl+EfLDq2BNhiH2tAF+P7+cylnt5n1PsnZZuCTNRM4CvHwEZnTpLTFtNrsM758+CP3YLZjnqlvuk7/RxwQw9fhFhA8NI6ot9JElC0ISsCcsI5W2SSaDWo1XAf1GAaWXSnhbm+HdtR7aVBSxA5fhmYjB71tctrUskwMqWfZAS2pQvAoMXeO/SevaIe3qhnmuH/rJhb69jKeUPbaYd1YzSa9R1yD/eC+0N05XzLwmUpy0eRm0fzwBmbBflgFdd0dMoMBP8figJbSi+zrbOqdDAuG6rvL+TqPjUnBdrCmKNz03mppIB6Jicwjyk2R56Y68V+w4RX9PyYHRwoxgH+lzEwQE/utvMN6O8JpL3UiuzBoZg3ltkku9JmUKqdRbYivlHSetqYW4ZRW0V6q/yJO3t0DoWg7tt4VJJSWe3uLNXQSOzk7KY+shNPlt+MT0LJDUbOZ+KADQPzm+b9bVm9C/GkxnwTnDOTsHZU0zlG/ttXGblAGemLL7JYiWmrSrOxED4nf6cFpX0T8TZrH96MQUQq3NfKxse1KDcY4yWgIi7l/eA1EQYc2oOBveiKHp5oqnqlodkMuMdSol1+OSNMPBI2lHJW/dvrvlYtNE9HK/HcD+njdiYQdrDkKc7Yf+1ik+G3F5Qypg9M+XpK9NwBgqP2DMnCbl8VWwTA/0DzMs5VISMNKaesgPbkH8bz6EqMi8KtcIqyLYH+NijaziFNLAKlDa5o/dhhaov6rspVXKi5LGXQ28o/z0ZggTY9AOj9pSJps6beziXBggTTFi8Y5ThtG/NOWuMpiUnj99gLG25TCoi13vzN8ZF0T3bzAIua8ewrY10AhnVIVGmCbCdVJJbuqjC4hO5FYsaAn62TmPco50z1KJm8ckCGjwLbTKJHkU8f4eSJ3t0G/NQPz0KgZOzUtv+Gv8aO5u5qCK2pVDV7Bq98p09lGikr8eh/7GxQXWiPyseHwwdANTQ1OITEVgEpFMEhFqDKG5q5kDPPH5rYAlwvjwEpOV2NfYecZSGUonc0nHd7KXZoowRL9RFlB6bjtwuh9Xf3EavTt6IQgWj4d45hSo5spCssSWKIEyqqSjevXw1aL7yrLCHz2ao1BjDVp6mrl/ASJunLqBFVtX8HlRYE3jyjy+k53ka0HvE1Hiualrq4MkS6AAkpq0sgXizg5ovzlVWva0CvdYZhfSiiCk/RsR+3/ft2MKSbQ1/yhD6WIRXdJwLAvE0he8JrQP3OEPc/Vv65QarrGr8ro6CJtX5xU/L+kcsjaWlvshPbgJ6i+q8/znG0spUCrleztgXSqNnJnvuDTXZI5gXBuHOZxMk5NIUN68Oc+op+DxqBbF4Kx9fyfoHRmJMYQi26+eZH4wM8uuTfS8LG+vwwOrN+DicC9ujBd27qvkWpW1r4N77AwBy4vHBRw83gtEGW1kjOU0CtptlTUjd34nK3oNtW2nYXx0AWIfZRgzA8bxiiyvcp2N1BWE9Ng2qCQ9Qe4S9HExVUidtZA664HlrRCaG2CcHUqXHOhDHEmq8MoSDLIhE4S8WUWW6PF5CvpZS/t6QTI02nuLCQylXAEu0RCG0qXuYzWY1kRKwNQUhOZ6QPHAuDkN6+Y0RHKY+OSyvRJdwmbrXRJ+1B25gcrkyre2QP37pfVTJzY4lQEzM8GeH+1mfCxJaxCJx7o6VjoGyueB8kQfhDovjEMXYVyaxVySBHRNaBmZIidApBJ1tqsRbU/kGiLFBHOVjBoUeHb3AB2tGP4PB9hSkzByo/2jHNi0r7Zf3BQM0v/zy31dG7B9GUDwBYMeIz2d7aOsGjmi3DxDQVYIjcsbeT9d1TFxcyLdH3e6rRHo6wFuh4FPFmez891KFLRxGX3bcqCnBtqvzmDg9ABW71m8oKZtdW0esiArHnvfVKOsY959s84rEUli6KJdHXGOlYzGcfvyCHq394Iytex9ndFy/s20cO3otcXj3dAK9NYCb1/lwDRz3Ev4WC3qWnl6HSxNmi9ZU4aSJIHoA8/vQID0JdlX3uX7J2tSYMYT3CeVqH0/2AeCQMT/79+lN6OsGB8r5UnOOri6wZJmpIGbzSYvdTHNC7wNK8sj6RS7GLIAz0/2Vw1Lnetw7NdOixGXRK8lUcmgpEvqOhJGYdYAAAAgAElEQVTRRyIyaEbihKo+I8kEPh+cJ8ZppA9Jgb7Xi2CzTYKkbKYRjbIkECmZ0Htem5rGU7v3Ymq2D5dGG4rN+J39fciEPhhxjXvk4PFewBqyhzXZELrIhN3ZGS3taJR1rGl4A6JpO0Aw6YW0+YbKLOUWOLxjM8gvjK1roP3iCN+gQrsHnm/vhxVTgbkEi/Qal0YXBEGkhUdCzCplQ0yLM5BBReYAkgJJavRxjqo6/62QiwdtS5Imghqx3QcqaSnvVkFWGI9ZLCNQjeCRsEnMaj5+iwPsO91KdchhH+593RVneQudZ67A0dmetESFjhCErhYIrcT6JgkOHcbRAZjXF5Z6cx2D5/v2OLSPrsHSTA4cSaPREf7O3odK0w3+xTqNtF/Qo7AzTc7jeP3Q1gSg7FoHHBtkBqi1phn6VBTK2TFELg0jPhdHS08L725+qw+xg+cw/v4N1LXWcYBI5WzCAlLWceTqCG/nBJ7Zx4xMRxCZjHBAGtrRjLqndyE5Ekb48A2ED13noJOORdvFpmOsFxediXIWtLOvk4PR8YFxNP03DyPy3gnoVyJIhBPoWN/BGb3wZJizncH6IFp7W2E9vQHmzUkIp4c5cBwfmEBkKszZ0JqmmvS+zt9pvJnnRdlEj9eP6eEZJKMJqAkVLd0t8Nfaf4vPxvjY1HL1EZuKYI4ysLqJ2FwMkiLB0AwoPgW+kA9tK9t43ET6CfTWYurvj/O4HYjAnX7OmGV9/CaMM/lhF7yQU1UmA6YbYShFMe35TcEfe5ITC1hR+J3LmpS0ECGSUoacDsmW4dbwYo1OClCSSVt+J6MPOmaaQOdSCSNzHlnYf03PkmGTPc9vh37iNswro1W/fDyPJMmU5cWe90BBDzw/2L2kwSzZhhqxGJtZOOQsY0c9/Ns34eXL8wtDJ8iPDQ1D8yhQVA3eYCAtlUVmB/R+U3QDPT4v9qxdjSsjPbgyeg9lH2cB/aJ73OM9EzxGTp//vdB2LPbERK/fwrKtR2ENDkP7oHxgcab/dLFjKo+thJWUoB+4AgqmPKtbWVtN/cf8JA4nc+MQEOgYjvgyZXkc3T03PtYcPD65yS79Hs3PPCt2Hgt+13Xo4ShLPEihUN4gshrBo/LoSjsjQbZud6FRoGZnHdwRl6RNyyGtaYT62pklGS2tmMk60i32lIJJcftyCF3LGKiuvXOWA8qczeexyRP/+fMFpCpazDjOMplBJJFkSBstV/CY7+TNeJxf9v7mZg74Gp/ohYftBWchUJ2/JsTHDn90Bb7VLVBWNduL1ngCeOUcZ8eojLtszTJ4gx4OGkgw+9rha+jd2csYyVyNAr+58TkOBL0kefHYZmBimgWR3agZLOhzOob+//M91ATtbLSh6RyMUcbq5vlBdP7VYxB9gr0gDAWhT8WQOHsbIdJ11Q1cP34ddW31PHYKOCngdc6rY207PAEvZwAJ20hz5PHbWE4toXKA5/yNAuix62M5+5ibiGJ2dAZdG5fDG/RjbmQG8ViSx+kEnDzun+6DYMRw82+PormjEYHGENRk9RfThR6GiljWXMmxqzMLIAiUaVJVfnbzSQeR7iJVCYz3T7pKIDjOOxRAUkAi1YZKYszLW5sg9HRC+60Nl6p2Ux7qhiUHoH9YmUbmonEZROCcs3HfLiEEtrtaPbTXz1b7NHP2x8L18TiSqwOo/ebX8NLVi/AJXtsSNCV3p46OQdcNaKEg6upqOWB03me0yCUzBD9MrA4EsKl7Cw5e2XpHxu72IKXoPQpTA9csfWYG3q7lbvuv+nZUsqaXq9LSVPW+72SHRhQIBt+DOHgV8sZl0H751SIpBScom0vOg9/pA0mZl8zsH31682VUss+JSon6x5cZBE4vHM+KJsjf3pXXFos+1NR3RNWQoCAtxWB1+lUkEeQZ7AYPmd7n29tg9d+EfmaqulNeJIisSvC4qxVob2dh9bvRShVIl+5bCZLP0d6u8gs8BVQvV4yZHFfkvZ0QVnTAIDzvF4tLtvTCl3rroeZ54Y/F4pwJp0ZWhZT1zgahF7pG/IJXNSj1tUyIuX5ifgGnxTV0bOxA6M/3A2PTQEcLC+5TJHnt33yKlbt606VfKuNS9q62pZYDsPhcAsNXh7Fq1yo+PJWrb5y8wWPzBX3o2tSFwfODvD39wwGfbiA8HoYaVznLSJnDFdtWYOTKCOqX1XP/1JxjUUl95c6VnIHEnhZYK5ZBPT2M0ffPo2lrN+TWIOSOekgtQRjXhiAdnbCJLAEZ8UYRwZ2rgZAfCKuYPngN0uUJDvwyz+v2xdsINYV4jESEIcwjzREFfJ6gghvH7TI5lbwpS+r8LVcfFChnni+N3x/wora9Ph3ANnU1o+b57RBmJjH6m4vw1wXQsKz+jgePnmc3wEwId4RlnX1/Ks9uhVDvcy25RDhuKqUTobFUUXQmtXQsg/bW0rzLGFO5ZTW031TXTYkzd2Q96DJwpDmWn9oEYXKcsep3sqkBE6Hn9iMBE+OJKN64eh4NQi0k04IajkBqrOeAP6GqkCSZoWG0MDYssl3V+NvabhrYs2YPvri8+U4OvfixrqnQJxKQXeAehdFjh6y7LQx+L5TNi89q4S2oXO0N9cMzdxj6W8eg/MEOWDcGF9jMUQ+ZH0LHSo1WJkRGoaAuSppTpgWPbLNKmUkqS/BIIuPBKKCjFHiN18MBIOkNyt/aCfVnX6Skd4IQa722ZEjKzi3XyKmPmKbzP9mNPtj04S6lEXDZPHsVxuV5MetS9i+2LZc0ojFbiYMs6VJ2c7zic1vmyHOQpQSZFzsvDkToxdngUtafXprkE5yMQPt80E337rZhuMBcSrqpuH95oU7ZVWT/Wmam64eus62d05RntgAjIzkz1ETMopcrfxhEkQNHN17qvAORjiI2QUWqq+OgSBAkXPnqClbtWcUBGQU7k4OT6H1+E7B5Ja7+j68xoSQZSfLfKQB0cIcUPFFARZlHavHZBEavjzIGMLNRtpEaBVpEUKHgkMrQFDgSPrKhvQE+srIzLQxeGMSavWvSRBYOEgHGCdL+08PT6NnSk8YYThphNL34AAe3JCdiRROwZsLs6GK8OwDZa+8fn45hfHDS3jcICCtqYa5s52yYOhaBZzgM88IIB8Z0Xu2rWjnzaIP4JVz+6jIHjDQe+r11RSsHtDw30SQmbk2ge1P3grmhPm6dG8KKHT1psozTN2UhqaQ9OjCO+vYG1P5kD8z+W4h8PoxQQ5DHranunDzc3bxFthIBz0/ug3FkAEaVlQLcjI/UBIS5aWhfuRSPZ8vWsPvybcYglF2tsFpaoVP2fwkaf2+e3eE6EHYzBFtuzXKNc0y/S364C+ZXFwoaZ7g5fjnbkJC5tHMZhNU99jOoJfHOzYu4OT2FJl87w8H8/N1eaKYwFo6iVpGwviaE7T0r8e7ZeYm/csZR9X0c3GO9F1hXOAYQbn/+mRXsW1v1MZTSIeEdqSlNDbZ8zO8h7tGKTaC2/Qvob5xg6yRyCJEfWmWzcw23Ov72rFEWkiTBwloMNUqAy8nJFBuTSngUVBK5IKDIqN/SDGHjKsT/9qN56R1ydPjj+3NiQShApf3ZLsm00v1mXi8n41PKNVSe2wHz8CUYA+XZ4JVyLCodEKCZVne0QleaK8tYSx1+W+aoSiziUs6FttXJt7UEGznlm6kA7FiVIAKONAat/EV7EeM26533XOke/KP9tqhwyqtW2r8a0vo2GO+fgHFrocoA3Y/jscQC3CNl5ElX1MHg5jxWhoWmXDPvzU4El2RM5SDIyRbS/sSu7t7cDe/zmzB7dgx1N2YZ9zhyzSaHUIvNxNKBIuHzqJxr6hZn6Cg4zCxb3zp7i9nFhBOkYNE5FrGxZ8dmsXy9XdGhIJPwi+1r2hds55SYO9Z2LAhOqQQ8dnMCHes6eF8KDLMbZQ4lSeKsKGX9nPE7+3Y90AtruR++batYTN2cimPqsytoJrdHXeNgklyjHGIM9U8YxdhsDIlIggPKRXMzG+NjdW7oTBNynICbgmcnQ0l9pMf9bB9w4QZw1b7mbqV/Sn2O8m0vra2FuGMttF8erVaXJfXDmqxfnV/gi16sg1KJI05/yt52WHWN0N+rrk1m5ngJO6q9cYYdrarRSl08O8f0/PQ+aL85XJb8UTXGTSx4MxKFsrwRwo5lkFZ1cuZ0PB7F2/23EOAF7PyRqOo4OxdBjWVCtCy8uH8vPjq3l7Xfs5tPkZHIkdipxrgL9hEF9LNzEBUR4g7bKjJfE0a++Mzyb7i7wSMNjtimdBPRh9QgIPz61eUx3pZ8dhcfYOZ8GG0bvoISHoT+wXnbTzcche9PHoJ5vh/GhfI0xZwsZTb+0SG7UBau9Ue7YI5EYRxcKAdBD7hKQrFEmsnTqN+ZeJJvcApYqVxN0sel4MvSL60XdsP8+AyMkdxyK0tyWSwLyeFRSCTXQphBWbblREjzj6JvYogSXo3kUlIg91xlILaW+27+Mv+SjD3VKUtxEMvWJdOaduOs9sXqyFMQIJyyt1J9LUighbLgRJIq5x7InCepNwTpvj6oLx2GSBjcnd3sUW0cvAxjePE9QhjczCw43YuUaWccrgA0k5ORIwLNjFX7GaOsHGNis1b4RAQJD89gbjbKARxpF1IZm7B8ROyo3doCz+NbIPzGLu9R1owyhpR9i4fjHLR5CReYkpshwgz1N3prgokvJE0Tj9i4Peqfgi0nWCQmsq4aXNYmggppSVKZO1AXAEkFZQaVFKhO3Z7iPvqP9zPRhMaQjCX534SfpLHRf3uDPsY+SorMkjokhUNlMcoeUvYyUBuAKIuL9lU8CgIrQvBtaoVvy0qbLT+dgHBtEnNf9iMyM0+MIZY2jaOmsSZNlqHjUx/UN8/N2nYYSQMzY3O8DQWikqzg5llbEslfE+DxOePu+B8eR+zjM4ifn0mPuyTB8wofQOWZDTCnNBgH3TPfKzxkencWl66VYXx+Ked9X+g45ZRylf0dsPx1CyXbqnUyqX5YLHw0YQteV9DYszyehOj3MvmolEa6sPKDq6C+dBcWBKl3DwePdbX8XqJEjCjJCH2vD2hswOHhUdwg5RAASd1O9kQTKoxIGM2hEERY+N62rZia7cKxwa70qVOFcV37Mg5C1UQUlwgzfYebg3uUVtVCKCBFyWVrX+/iVe0dHu+Cw1mJJGL9A7jbGVE3c6BO6fB5DsIfu4L4p+dYD5Gs+yArUDYuh7yjE7G/+ais0ipl2DggyiFFIrZ4IG3rgkB6dlQaPL+QQeh5YSf0Dy/nlVGhwDGm2SVyh+lKDwHdvITJKJjtyTExnj/cC/2t4zCn3QkZu5nbYtsQ0YT8sCXK2hGoXSNgO2msZAWMJGFCwSSRB2j7gD9d9naO4fmT+22C0RLL8mSfUynuEc6+JC1kHr8Co78ymzB25yApiYZ6zLD0jS3E3UjZvmKTX+R3JnFZXv6IKY/3QeisL2jbl1mypq7pHqT7koTAKagk4pb9sUkwaYQiSokcVPJoj1LwSAEbNQoKiaDh/I0CF2IkS492A3IA+NAmSlEgR44xFITRMShwdMDuVAanjwP1SYEd6TMqfiWdhaQMIpWm6Vi0HwWbFDRS2dcbtLUo7XEjvR0FmaZB7jZmSqjc4OCMMpvUD7GYiblMjTKAzOb1UhBpk2jonByRbzp+ci7Ov8s0Vxn7UhaQ1AT89UEeg1FvQVzZBGElMakFO5C8OgH92hiX+0mmR/LK/N9OW9QHnS9M3oaCWEdUnIJPapnj9v3RbhgfnoWcWkPfSbKMWEcLwz1Qf35wyTVRsx8JaWcPpM0d0F8+zOLSJbeU8gSTSFw20im05CD0T0q37HN5CMg7WmxSTgVuU8xOT6plleZpnOQvLfosaB9cKzpsyvgV0ijO1QHh0JkkRc8sqaYYJr8T2ciISHxU5RDJoMBEwrAgSxIGr1/HigfWI/D0bvzuRj/OXx1Ae2cX4mqSGduGYaKeuAQeD5Kqhs7mBjzQtQKnb+5BUvNBNww00EIYwOsv/QI//bM/w5XRkTufgXRpVShMXrtklYK3KnqlqrTB3PAYY/289zCJhsXA6z+HODMI/Y1jLDlC0iF8c6fy1coPd8M6cQmJr27aPtAlrLAc5XuSCKCPpOj1Qlrmh7hlOYT2Fpg3p/O+JMhVRj9+O690CmUvDdOWSXEIM1QGd8uuzr7Mnp/shfby0TtWQihZ1iFjwBR0khab6POmM36eF3dB/+wazME7u9Irp2TDvtZjEzA+vVr6R4k+SCR+zr7ACts62thak/GFdF+UQpTK+bhLAqhUp791lv22xe5GyPf3Qv1FfpD9WDS+oGRNwWO2PFQpc0ULIQr2aAVPzi8UBGb+jcW5a0WI394B/Y3TECmASsFlbIbyvF2hc46OnaGzsKIglEq2bI+Z61hcthLSGom8barRmKil90tpPGZv75SXWcORv162SHimUDjtQ5k/OidqXGbnbezMbeZ5ZVoV8n7LAhBXNgK9yxheY03FYV0aAwZnOKPI7zLKbmbMDTvxpM6XpYxIvDwlUO5sR8em0dC4hRe2w3r7DMzpZF6B8yp9NhZ1I+9ohbBiObRXKzMvKGd89O4HqW5UgE3mygRBDBx7zSIDUR5bBSspsvJGNRrJgpHHunlrEqTyAEWEQAsayoz93cGyDkELZr6vamzCWDlN+d52WJdvQD+b/31Ngd6cSmQ1C0GyyCxgcpE9BrJqJn1GvrcJapGyBqXveiaZ1XEMJVjZ7956G4/8+TdR9+R+/KL/Ij579zM8/fRTMMiOUje4EEai9LGZWRw7cwb33X8ftre0oye0BqOz9/EQAj4fhsZH8H/8y3+Ff/Pv/t3dCR5TpWsaj1zAbUaYGRu0yhJELeeKl7DPSCSGUP+Ne1a+x4haCDUeghQbgHHgQl78B2UHpbVNUH99kmn+ZkKFXBcqyb+ZvFCFNi/k7T0QOlphXB+HcaDwikv5Vh/M/hkYZ/NrmlGgQLiKsGp/JCjLk1Nw2cV1I+0+9e/v0Oq+jBV5rlNwMlnkget9cQ/MgbkFvuAuTrviTUoJiDIPRkxDcVkdzJNXoR93zzZkZndGxs6BQJRKkCp04tLqGoi717PuKDfSY3t+V96PDXmmUwbcyfJRyTqXh3o1mPXZ4/b80X2MD7sTdnUV3yyFOijB0i1fN4T9FVc1Q1jTDePyKIzPq1PmZYzcb47csYVl5vl5frAD+ulhmBdcklVKvEjyg2shrk4t5D9baCggf30d226CdCMNE9rL5dn6UbBFQbmbAFJ5ch3MOR3GweIZOTenKn9jo21y4VVgDY3CvDQKazoJ+dlt0I8Nwrxka5+6bSycnUjA09bqdpec25Hcl/H+KRhj+YlXVM0gjgC9TyhJQgupWhKAd8HojkzPQPP5IYoCB5/0bwoc6X1J/099OgkYSRTZJvWLzw7g8X/7F7ghSzg0PoyP3/uUg8fDhw6DnGboGm7bthU3bwyg/8YNNLc0YWXvSvzRzh34xS9v4vPPJvCX//NfcwLqf/3r/+XuBY804w7rujUA9NpuXNkt7W1d0ZVcgp1JK8mamLwnXWfMyCh8/uNQJocYy1KskcepQWSSq3NUs4I+E57HeVimjc3L04i5Km7thNDWDP3qKPT3z7p7iTy1zjaxP7IYl0KrKSoJ0s1Pcj3U+MHyevK6zBQ8R0XiTJP6n78oNhVV+Z1XhSXogRU7KNtS0Yrd9NgfTBcvl2J9uvndESR281HI1Z9INnAProYgmjAOX4FxPVL4sCR4G4mmS0VO4EgZx4qzjRlHVr6xCpYmL/D/psWF9tJXaT9ZZ3MSqs/2siaxemIrEts6QLCN1PXQp2c48C1VviTXpLDV2pM7OWtYbgbFzTW+E9vwIigWt6ExJWRX8r5zlvkgfWMb1FdOApHKMcwMCfm7Lxboet6JeZGWByB9fdOSeGqLrTUQt3RC7GqAefAchO5mCF3ttrdyQmd/Zf1lO9POAVhXA/QvrsG8WF4Q6+ADi8nZKE+vhzmRgHG4Mjyic33Y/u9CP/QLMwsuGZWuxU2r8srBLbq+jppDwM9JFIYaldt8Mjwv7i34vaFv3ExCXYDdpvfdbCLJFZZCWchZcl6LxeHLo4BBVRpyXaPKCOGygz4fVypuRYew8V+8iDeOHkciEMD7H36Mp556Ejrr+HowNT2Fm4OD6NuwHkeOHufM46amJqxvaMLQ1Hdw6cIFvPn66/gXf/Xf4q//+//p7gaPKcFwQRIgba4BchCv79ng0bmv2HlmzUq+Ecgi7263+LCK2uaP4Y3ftskxLpq0txfS8hDUV+dFnR28Hu0uUPk0q5ydGTQaNyaQ/OdjrnWwCM/oebALFnyY+eA84xgVcjJIjZXKlJRtzBRjppVTrc+W/ym1sRDus5uX3C6PxsXCuaFAVQKIzPNkfbTOZYj//MACTEupc1HK9uQbLZBLRYUffM5ub+qANT7FiwUiB+RqFHwRqzuq61BJxFsAuwqVUs4pdn6CR4Dyo/ugvX4S1vQ8o9rz473Q3zwBc3ohgYsWMZQVyOUuQwsakqQiyQtuKTkeqpSUQjDKOWaSb/njB6D+w1d3HOdabA7d/k4ZKXa+KINwUOwYyv2dQFtL5eXeOj88391WUDas2FjK/V15uAdWQxP0146X20XO/ZgEs7we1vA4QJZzKTMIQRFYf1XoqIG4fS07VondDRAa/DZYzrAqU3RwyG11tXnfGcqzfTBvR2EcG6jKOdvP7WIsu9jihfzMTjZWIAe1RS3loMNWjSnsoFPxIB3LSoJH5YmNENprEP/Zl5iKJTgL6CwwM7ODVEnLXhRTADmXUNPfOgoUqTkZSQo6pxNJ1Koq5NqavIkEel/ZrjHgrKO0pRHyrvUIGwb+1T/9CuvWrsHho8fw5BNP4OjRo3C86+PJJO7btycdPIZkAVu8bfjf/ncbZjA9Po5/++//r7sfPNJgHK/r9gDQszj7eM8Hj+ETZxDYthm6ZcJ7lyV8SARcsT6DL3IZ5sHFGUcC5mYGaZkPFBFKjAPnYAwszg5lGsFLrV6I27s402jemkby9SMluX04gWHrg90w6xox9tsTaecY+ghT+j2pG0yOcBphSynrWE7gSH0wpm3/Cqi/rO5LOnP+HHmecgWsi71JpTW1ELeuhvbycbAlVSTF5CWsUTk+t8UOWIa+Y7Eu5cc28LWwzl+Hdvj2PEEgVeaPyRIk8li14F4/sdhBs363ZVHWQSOf9dS9IW3tgtASgnXqCrQc8kLZeEfGJtoWwPzv5iyfWwePVOLQFm1O5VTr9hy0990tAis9XrX2d4hOS/Us8DhJaunFXTDOjVYE5aAgS35o9V1hxXIgNaXmFKsv91o47Gnt7bOwovlJMERYpGZdHYQ5OAdjOA7lqbWwTAX6u+fKPby9gCIHKI8npy6i57ltMC5PwDhVuQas0BCA8u2teQN/eXMjy8Q5zzoL9BMRxrFv9HoYp59dyakkeKSAzfPd7TBvDCJ+dJQrFISPZvxxho5yoW+ZU3Gj8jNlD0kSzNGXdcrTvkikaHWLxiJtboJn+xrELQv/+OkBNPT0IDw5hdMXLyKpqpxljMbiWLt2DaYmJ3HqtI11PHLoCB64/z5MTY7j+U27MJf8Aa5fv47/51//63smeLQmAOPaHKQaD7COkhwLb9t7Pni8lwTE/b6vIM7egPFWbuA/3UyUxs7lAy1/bQ2EOhnamxdyrtJIoJle2L6HVkLYvBrxf/8eb1dqlo0+xFx+3t4MobsT068c5UAx2/KNAggqCzors2Le1YXeduKGdsgbWqG+Wn1XAyrtGpHYkmRXMs9JavdDenSzrcvptFSmi7I7jkqM81Op1yXX/JWLd8x3LcS1bSyLI7aEgLk5qK+dY99dIxyBVRNClBi4soiAQuSKpWnKE2tgkZPHp5ehfHsbhMYArDNXgboGQDGh/W4xkH8iFk+TtpoDPl7E0IdgMpbgcbYE/Xz/JunZIseZlJdwJYB7yAI8P73fxunms1Jcmikqv9eUDZpIdnguCRTlHwyQVpHc0saCNqfF+hfXt0Pe1Ab15aWxyyt0fLYdJfJIlbCbjG9c2VQ2e5qZ39/fB/2DCzAHJotNXcHfCabAWT1SsiKJNY8XQq0Xnhfvg/7bUzAnK9dglHb1QGz3Q3szt5MVPYfe53dApwXYu6ftgNbvKwr7obHn2o4gVPT9pO+Sj+Eq81NA+EWqllCWsfFPH4D29gmEh6NcVatm5cSO+C1ok1M59YPpG08wG48ooo5IopKEQ7eHMRyN46MDB/DoQ1+D5PHi0KHDmJicxAP778OhI0fR09OD2elpRGIxPProI3j33ffQ1t6GlsYm/NGe3fj5z0RcOH8Bt4eH75ngkediQIc5mYDQHVok23NPB4/0cSXXiLtpnejcvqIYQ6jufZYnKCSOSiW4fIxlKgEYH56GcXuxryvrLFLw+P1tMK5NwTw9VNbLhbAYpNEnr6+D0LcK4V8fQUS1GdV2RkeAX7EfznIzjdkDI0kKsSMI7Y0qZXBoFUnkoqRme1tXwMpzO4likF7su1yX3isO/EgrLBqr2rnJj26A2NMIa2QC5qlbMIZioLI4ybtQ4Egr61IZh27nztlO8IlQfrQfxvEBSOvbYY1NQv/sBizNJMsYm4H9ymEG9NvvaFs8P6br6ZW/Q9qaSSTT2qNEniFSDTXCQNJCh52FCkj1FBu7QjCFbWt+b/CODrmLS2kVwhyKzU3m78rjJDAegPZ2eT7q0o5uiF010P65gmxbKQPO2Laagtliex3kJ/tgvHuiZL3GzOHLW5ogbOiF9qsq6hOS3iCZJexog7iuF4m/+9R2D6JFBsFicki9uZlSslW0Boegn5iwN6fjEL42JYElemQoq5ogPbEdKtkVFtAUzj6eE4RR1o8DRQCzKYwifQvjus7fKvo9Fc9xtYQWx/LuroLKDW7OrdA2BAchFYpsOJGjKkAVxrhloER1cocAACAASURBVOUvHsHrV67ZpgqSjEg0ilAwCFIjIG1Hk6TGQjWYnZ1BIhxBoDkENa6huakNyUQc4VgUAb8fP9ywDh8c2IDeld3sMLe6tQ3nh4fR1tCEC7eHFtkHV3p+Je3vyPbkKF3f08EjZx3Xr74nHGekxBH4omdgfJojc5hxNbIFvRe8OB7dAEHWoL27kMWoPLmapXcQjQOhQEUftKl4Ag1+H+SVIYjb12D4Hw5y+Y9Wc6RBSSu3apIj6Pyk+1dDDArQ3quCPITjrxwMQiCJojvY2JXnV0dcvQQrKb3QKRHmVSAJlCqco7S5E9LuHljn+yGs7YH+1XWohy5ztlaVFX4Rk76YG5ZhJdPNC5Zta3nlLoTnoL59eUF3yne3w7o5lLbspA8IYY4o2+A0uk9JgDuWInK1Bf28TSbMopV0DqvAuGd5pjIYo5XMUcn7pogGJNclZpXvS+6rjB3EoAT5+b3QD1xdYDPptit+N4QEaO/a7wbl8ZVMwjGvTy25oQAHar1dQMgLwSvDmonDOHy9LDkult25PgTtUH71Crdz4vnORpgzetW1GFnb9+RtZpZzaZveLQbp32ZYmBA+UFFylpOzx+95YTf0D05AuzJp6xvKYs5gVHmwG2hsZJyz20ZJDsLYk1xcXLfL/4S/zvw2Ofa9/h/fZ1+/8QgsGv/EBLTPb7k9VEnbsfA3+VPX10GslSDUee1/WmoR/aCfxb7rntkAsb4GCAbw8mX7W27ruEqsMxyORDiIZBmuVDMSMSRlqp4kUa/UsYzWnBGGZIr4cd923Jx8BrLowWzcxokLgoi5WBTTqUVzSSdRzY3HTOjXI5Bz2BXe08Fj8vYIZxckWm3f5aaoH0M+fwxWv3tZlFxDJmkQ481jMCZU9qWW9vdCaG6E9uVVWyutsQb6VwvdYtycOj1oRIIhkWeS2yE2qfhAH279pwMM6CWy0VIFD+y1HA9DO1hetjTz/JhE4vGUvVp2M1f5tvH8cCf0LwdgDqRW2gU6q3Sc1ZKdYVzSM5thHL4I49IsZ5zFfX3Qjw5g7HB/af7QlUweBQbfXA8Q43d2Dtpbi0tdpBcn7+mC+k8Lsy708SAWpNMc/3bng0K/08KHspKOOgBJC9lZEA1CjS2sW2omnQSV0VoFUkiF85Zvd8Y2EouabCPLILJVa1jyxkYIW1bNSy+V0DHhcIX4HLQvhsBOTs/vswlKigTjw5NLamfK+Nvd623B90/PstSZGRegv3cOQkMQ1nTh0q7yo72ApkPwK5zAqBYrX2rxQvrmTuhvnWEd1Go0aWUI0j7b0Yla3sUt6X+qGkM/SDieGjHDRYKyKDIHmpTFpIxD4L97Gsn/+AkEqbDXPVccnt8N/cjNopJI9J2aUzXOKLqRhSMxcKm7HvqBC5DaQxA2rQISSVg3hmGSFulgrDIWP7GJ62Sgnsr+PqAuCLGpFiARcHrmVMrqGhBDXoTfOgJlWR1829bAHJ5GuMWH9wcWs+cpAxmkzGXGM6uOjGKwxq6erAz2IKqFMa3aGpV/seEhHLy+G0ntziZLXN13SUA/OWe/X3cRUWt+r3s6eCT7MX1m5p4oW1uxM/APfAhcqCxAIn0+IRmD2T8G6ZGtsGZi0D4hT+jRskuYJHdCqXMS+U7jP5oUKE9ux9jfHmCSTPaqztWN43Ij+enNEMZGoR2t3GuZGcElOCq4HKKrzVgbc8glU9HJCHnKw59VXPZOnZHy/E5gcBTawUE7Gzc9A+/ubkgPbUHixE2IJ5ZmhZ49oUJAgvLCfYCqwfjkLIxbuT/MJNnDxJnj8wxNKlMldJ3L1E6jklVa2Fsgj2vbpcWRyKAMJWX5Z2dmYSkKkpbtSlMKdlfaUAdx82pov84vXu7qxlmijdh96A5ANtwMn54NK2JC/yg3/i1fH44Pu3FtGvLXVsMSvTAujkDe2bnkJBrpvuWQ1nbB+PQMjBtRSD1BSI9tt4dqmtAP3VjkzMW/BTxQnt7EEljmxVswb85B2t4B1DZA+2f32bVC86rsWQZ0d0BLyfm4uQYF+3tmPaxZnTPEBYPHPJ04smE6SXl5vZC39UDZ2W1jVV0sXOS+BiYcqo62a47jOFI5BOtyU/0S+zog37cSxptHYIzOLy7FDcsgrWyGUO8HPDKssSlYQxOwRiMwRuIUDS86OgW4Yr2HXhIQ63xAcwOEmgBAVQyC9qgGLJKlmovDHIvAHJqBPhvj9w1V62oe3gD/xg77vnnjNIS2WkS2teYMHmOE6aRyfEpBhQh+FJhPynFEzDgHj5qpYTQ+DNkU8ON1+3Hq9h5EErZz1L3W8tkV3tPBI01i5PT5e0Io3IpehD9xBPi0MlKI4ZPhf2EPMBuGGTagvX2Kmb3lBkxU0iPwbvZH0wyJ8H13NyI/O1h9QHHW3a18ZzusawPQz0xVdN8vlQyP20FR+cWSAyV9INOEnlKCSCLizIXLtuZyzkd5ejMgGWmsqaN/SRlo/6paBL6xkz/U1RIMLjSPcl89hE2rIQQUaL88BCsxX4rO3I/dca4PQvtkXkqE8I2EyaUyttMoyxjXDP5uNZJ3eeoDxngoTWf8JgmLU/Mk4jACAVJCmZf1cXHR5U2NENaugPbq0qkEuBhG7k2I8Z8qn5XdRxV3lJq9kL61iz+qpAJhDc8WzdzR4ckJBDNTEFZ08kLZOHAV0tfXw7p6A3rGAqKsoXplMg7Ou6v81EaIPgHqa2cXbUPqCtKDW2BeGWW5GafJj/VB7KqHdXEA2pcZiQIiWD23A8bVyZzaueWM3/P8Nhi3wjC+rEzQW2ryQHpmJ9S//zI9DF54BAJl42Plx/uA6CwS71xIS+1QGTwXezr9PiqywHBK1W4qBKSjKT+5EcbBczCuFsjOkhf8+naWThJCHoDk/ChzStnJpMZZboGckro7bA3OpA4rmoQ1FYMxMgvr1hTba8oJnedK8PpggnSQdcZikrSONxLlzCzjR1MwI2ljR97gcWpyCnX1dZBS2GT19jA8Hcswq89hMjmNBsmulERJvgXAf7XlYVwZXYkbE+3l3EZLv891HfpYDHIW7vGeDx61kTG+qMpdtimUrfPwTByGeaAy4DeV3Wq+vxNKSy1IvzH+0meu1fYtRYLQ0wSrrRZKVwOMuRj0C6OQri8ss9IKDx4B/hf3uSaAVHIHKn+wA+aZqzAu2+ntclo1BaDLOT7tI29rtj1by8gulBJEUrmVWilWldnnxNqha1uhv34MZlhncowuKwiTfIQggMq6LIT9+DaY1yeZ/byUTXlmA8yICWlFY0FNP7EpBPmbm1iTcuaTS5DCJpeiMwNHGmcj4TUNk32tSUqKsopOo5CRsL10jhR41pBjRRnZaiZUNDRD/93i4GIp56pQ3w47njIVEvncusj6VHOsYkiGtKcbQmcLjA8WkvuUx3sBzYTQWAsQWYnGRlmbuAYrpjKR0BoL2249KVKF8twOLvsap4bS8jGen+yD8f7Jkokn4opmiJs6WFdQCHlZ25TKycbJWzl1DQmzZxw8n7c0zuXjZ3ayoLawrB7i8lpYt8dhHLvFEj+LnrnOAKRHtkD951PA7GLSY6nXQer0c/VJJXmwEsgm2cdRXtgFaNaCLCa9Ywg3Vy6mmioa5vHL84FbSreR7RLzSPGQNrH05HZob5yGlcX2duRxMp/jQvOlvLgH1oXr0E/k0JAstKNHhhDw2CXoWh8E8pUPeFnzS/9wMV/BIe1pc2GoXg/ihgW/acBHloJMZYctvp/1HCr7e4ANneifGcaV6RjiOtn92gObmp5BY+p9RAkRspdUWpoxGL0JFRY6Zz2IeUxE/Hal5cmWPkDai/7xZaXeQndm+zy4x3s+eCTSTGDtStxtC0W/5yCEowdhXi0f88hyA4YJqTmEpif7IBCuggDNSQPQDFjhBKyJKKyRWZjDs+kbgzItygOrEejrgEXYsIkZCIoI1NbAuDKZVxCWnR3ugOsLv2gOXSwPv5QiPhCutVKx7EqfJGlVDcSdaysqY7oJItkiMCVAy9gjWOxA4LaRW4X8yHro7x+HMRBm6zN9NgwtFIDk9S1wCSLdUOmJrTCHI65F7d2Ow9lODBGpYh9bl4kdIai/KVzaE9tqIe1fBaHOB3MuCkRjGHxlPqNPJWn6yJAxQJ3Pk9YpzRwXPUuUeSQrr8jkFIKNDa5KYZl9KN9YAzNqVVUHsNS5y9yeFAYswi3Tx+oONZKPkVY38tGEtjoWBrdGwxCagkzAyqXL6QxN8Iq2KHa9zy4hNtWlSoEBxgpSYEm2dpQddLB44vIGyI+uhfrzQyWdofLcTgi1fmBsAvD7Ab8XxkenWYBb3LYGkCUOKmmR5PnRXpgxwpT7i+IUPS/uBDweWENjeYPGBfcMlZvJK/vX1WFLKw90AS3NrOJRTqMSrryvF2Rha5kCzJuTHKRbk2FYqlq2pBNpoOqvHuWFac5mWXyvOrqOFFsRVt372GpgWRu0V45zhSBh2AESwVDcQqcoGYHJyQXViXLmxu0+NM5YPAHFJyAQUZmYVmxhz5nr/RttmS+fAsMycGTkFvonolCTKkKEwyZFjXCU3/VJaBiKDXPWsSYuwdJ16LqGiXoTuz3t6O3Yi1MD690O+c5ul4F7zPS6vueDx8R1u7xFcj13M4AMBd6F+cVJmFlZPrdXkVY4lGGhLIr/obWQ1rTB+Ow0zJE4LL8Fub2OQdxCc70N1iVBdAooqZSnyBCiMRiHry3AkikPdcMS/HlZe0TOUV86suQOGlSKNI9cgH62xLK1w6wu4Jjgdn6rsZ3U5uVMnfqPpX3Ych07ZxCZAquzRWAwwD7nJHdBjeQveHErybAMnaUrmOHoOFeSty0JfBsGvH/8QFoInCU5RAmCImEmlkBI0yDX1SzwThcbFMhPboElSNB+e7oqlnOZ5yxvaoCwYSWzIQVJg/ahO8IXBYDy7l6EtnUjefIyZr8cgkcW00B6eqkXwjCSLBZjfMMRRLwezkS6wVJxoOQVobywF8aJQRin7gwutNA9SjAGWjyJwUA1bmXXfRAZhhZMtGil7AzJLFHmMB+5KVfHtHiQtrTPB4+k9UeBo2EyGcM42A/zmo2HFltqIH9rK/Q3jsAs4Eu84Djkjf6D3TDePm5j2qjJlPW0INbKELtqYUVVSF/fYivLx2KwBsc5a6QdLMyOpvtACMo5M435JlH59kZYYaMkeEveC0JOR5QhPT8Cowx8sufFPTBPXGb7QOWxXsDvg9DaBCuuQvApsCJJvr9pYZfd6PuQKftkjYeh/fYUxI46yF9fC/WfUt70Lu8mzkpCh+9PHkL8xE3ETw7ys1xK8pw5AaQH+9vKZN8Yw0mBayp45ZI0vStEkT2mKRto0ffV0KFpOmZ9CcQMIDlTA68iobFGRl0wP1FI3toEYUVXukpFLl/izm7cmB3lgLnJH8BnNydYjowgN7fiQ9BMHSs8HcyEV5qbuFqUmJnDqmVtWNu1BUeubXM503dhM8frOqN0fc8HjzRN9GJNDA4j2Lf2LswaoIVNNC57A9qvviqIsSk2OLqZCQMkihb0jy7AnE2t6lJ+13KGlyYDfDc0QtpEPsE6tF8uBvXLO1shtLdBeyu3BpvnD/dAe+fcohJCsXGW+jtbWL1xHOZMblu8nP2lAsdq+fGWOuZc2wt+EcoP9lbVSo0FraMx/pBxiY0Ezwk75Pflttijlx0tHLLfuCmNNe+L+4FYFNr7C+We0ueTIvJk3kv80W5UIJFzUc8ytg00zgyVJb2Sa96YaDQah7SuHebh89AvzmfN810X0kqbitsg+M7/4hHoV25i7MNrYBkel436oLJ2iOQs6mryCvTnHPPT6wDJB+2NOy9evWA8Tuad2JlVkG1yOXXpzYghT3aWuXB3TG4aHk8Lu3OWclcXrNvTsOaSsOY0zkzJW5shbl0D48IwYyHNQZtFmq8pz++CoCehvXkWlmrjVgs1cnUR1Ci0jwv7Ncubm2AOhUsKBIsdO9fvpJIh/8FeXrTntOajnWjlRwt/F5qczJTe31eyB7f85CYIggrtnSxIighInUEIy2uAuSTEvX0MJyCZIsIysm2oV+ZsscMgJ2tFmQwqOlvZ8lKIx6C+Urq2Jz2T0to6+B/aCiuW5GqaOUrYwmlYI+GCMAyHWa29dhxWPDdmOu/1Ym3gBAunO1lQWgw5AaPNLrezoKR9a/8m87vYINk0n49xjbNRDWMzahpPnS+QVO7rgBWqh57hTiU+uZGvu+T3AI0BqKaO3165Ad3Ssb7FB0WQcWtWxcztcS5j24OxsMajYOOKVXjvzO5ybsc7so/jNiMqIoStIWZd/14EjzQ7hB1IDA0jSCVsj/sSXzVmNnprBu0bPoX288/L7k7orIf84Brg1gi0A4szHWYkyh8P0uAyWzxQtndDam/mB1lLyS9kH1zeUA+hbyWXCHI1sqrSD92EebPEjGCJZ0nlce0fDsLSin8IuGvTADnq3EuBo3PK9MFkDFLYxiVWs1XqjCI/vA5iWwDaq6ds4e08jTQkKQDNVXqhAFla38TMyJwfNipHzSVgjc3BvDgCc6ywlAhlfuQ/2APjyhiknnoY75+BUSSjRDhFrywjIgNt39sFUU9i9otLiN+KghxmSmkjkRiaTQMyZexcfKipby4VdrRWBE8oZYx5t015Fd+154CyXj/dD/XVE7kxfD4ZJBQtUHKcPrgU2BsWZ/ngJXKBbJMTNAP62dHczOU8J688swUQ9JzGAvQMcqmbiEwJHZ6f7IXxzkkY4/OM26rMfwWd0LuX/KudcvyirhyXkqZGV7hV5bFVgC8I7U13hExxVQvkh9ZCf+XQfBIiaxCOXA/bCHa1QGhv5iw9ZWUtqnR45UWZWc+Tq2HRQmZuFuoHi/2xqXqW7eriCH6T3R9VDohoIvsliM0+CC1BCK31EFrq+fkkbKxJ75ehKVg3p2HNJnh+8jGrC14iIpVRlpmCXVFYQGhxe2mpfMyE1fq6RbtMRzSE4zpiCTvopECyPiSjIaSAnLTMOQPGl/NVFpLo8Xo8UFKi7PKf7EdYjeHCzBD2ta3jZygOHV9evoQpyV4kMz9hdg7f2rIdZ4e3YjwcdDv0O76ddT4BI6xC7gwBy8Xfn+CRZooudOJKPzOTlfbWOzZ5sYEraOk5CePVDOu6Eo4u7emBtKkT5pfnuLyQrzFb9tF17JVp9k8UFZEl6Qlx7/qcH0HGZDywiQWjSTR2qRqV2pVnN0P9+VfuDuFkHAlQXEo9w13vFW/leX67LRx9rUSgtosjV+LJzNim/atgvHkUxmjxwJYlj+iFWOIcC0EJUlcIQncLhI4WhjzQC97on8h5H7EQc18vBL/HLiumxkblGnKO8cvyIswiucWQY0fbd3dCvXAd4c8GGM7hiNm7mMr0JjPxJHyCBY9huMJ3UbmJ5HmqAU0oZZy5gou0LFWJ16ii42bszNI195M2YOHyJKkpENbbOLu4BEwLR7pw6s8OljwsEo1HIrogcyaua2cZH+vmCISVnbDCSUCN59QNLfmAVd6B3Xe8+QM+B7qSXQXINQyn6qF/dQPmxeLva+WF3bDO9kM/s9Dm0CmT0jEKadE6eouOHFamYofy/Z2wzl5dVEHIDBLJxYwau63oBru/FGNRk+C80OyD2BIE2psgNNXxvUPlYyqx6x+fhHF1rqDGLy/AY3Em7bBoeQ4nGNeXuYRvUTRhYDKspgPJLf/yccT7J4FPL6XPO5EiQjoSPTQO+Yf/P3fvGRzXeaYLPid2QM6JAAkSJAjmHK0cbVkey5aTnGbmzt7Z65ravbWh9tfWbu2tra26f3ardn/c2h1Pch6PbdmWLFuBEiUxiDmAJAiCJEAAJHLudOLW+57uRnejw+kAUvJXpSLFPud83/lOer/3fcIBCGUKL8LD/3AM/v/4EmyPjMngLD4aca6dPjmFbZ1r0dWwGXfGOlFZPoQbo5sfrbNMukmMEmcknwxhh/+zFTzGzodJNF3rHkoGkkrWkn4aFaFemJ/k76AiPbERUmc9zDcvZF05CzvqIHe1Qagqh/HGFViTSzmfgXTaWiSpIR7shFBVCePSSF7ZgJwdptmA7aJ2t+YkScR2ZX1DwnTKy+r7hfS7Wvswa3g8VDI5jtg4+UUuK4WVJsu9UL+8E9b5m1kXH0lzQoDsxUC0hKM4bjYS1bOo3uDe2ZrF5tdUQVjXCnhUzjoRmYsWJFT+Ur+6g0vG1sneFR+bGIuasIjU6ONDHysqNTf+h6dg9A8hePxeEsGnkOtKwWhVOIJcH2kiRPGC6o/XYI0XrgxQyBiT9snjo1V0X1kOQCLpXHorkG0uHVoPqase1kwIRoH2hUSEATmGvO9kuQjWYw+OsIyP1O6H9OwumO9dhnmveK/mUs8llXqVb+yDeX2CsaKpLV8LTRb430PZzOzBPAuv+wUs/voqVV+TpNhIDoc0BikLWEYC2JFIklYo4YxJFot+JzkswghTIEl+zRT8EcaYMZgX+qH1zTHphR2gGIQN/j3RsYqk4twEjpnmnisXL2yFrajQfnQahJu0NI27o0aqAwT8JvIPJekII04BYz7vsEx9x6TN8j0WBZLVf3UQg7/uxeLAFBtzeFQRXkWEYdrQmRgrxkvfXd/bB+X8IMyxWRiLi/A+vg3S0Y3QLB2vX+xlI4DmdR3YXNOAxjIPywQpohfvXdtX6lu2qOPZlIC9FoQZMiBtqPxsBo90IwUHBlcdA2nrgOyfRFn5Seg/P8v6UPk0YUsjlINdMH59FtZ8ZjwgaddVfv8Qi5yGfnnKdcZIOboGaG2CTr6iIqAcbIOweS2soZnSgLldnKy0bx3EZh/0N7LbNtKhCCgs+slr9eHCDlycRnwT5UgbbH9VaZnJVKafX8oZ3GQaJ39gxybSwh3cnBuDx0l6wrLieB/GYxE/h1iBYoJtQJYDkkMI+RQLnU0QmuqACJUvVVjn+2BcTs6A0GEoeKR7mz5KpJ1G7GgKHmWfgtZ//xSm/sv7qCzQdzc2TMp8UB9loRBbimVqUpPXcfX45C6sa8VbzLmZ97TbxDCpj9g1hsamfnMPjHMjBWNfnayjBePdvpw4x2zzRQEYRsaY2a1+ax+MX34Ca2lZML7guX4IO0odZZCe3A7tN5dWQF0KqTQon98E21Jg/Cm9JJy4pgby81tg/PYstMkwB33UiMlMQR49cxzMyBIre/iWlmBXVUGjhZtlc/BHjmPp1o8UeJJ+avl3DiHy/hXMDS6gQnUCzMRGi8DFiA7RdjCdbuV30l0OB0LSlJa9zozkuXlI5WWu7BSzXe6YTqwYfdcRwEqfmy1IhJ/JdiSD948nQYEkYSQj+vL9SvOvShaqK7xQVYF0zOFRnDJ1ZHbGKbNTef+/fRELegB/ONsL3S/xOc5HnMrk3+58HENTrbj5oP0h3MV5dDFqwRhZglShfjaDRzrV0K078HZ2rBoDW5814WucgM97FvbtBzA+zkBQyDDvQk8jlAPr4+4GmS6PoAqQnuyCUF8D8/gtmIMTLH/gxlmCcDK25GXRZWn/JtghE/qfegHCJD2kRpIxgrYI/ePszjuMwyNsC8lsPKomi1C/e4jxgATkJhYi6cWRfpxJ5f3RWXAZdn0H9NcLk85Id2qcbS0wWKBVuegFtN8Wpy+aMZAhD1xJLEhTUHmcCDit0H6UmZ0e+9BEqKxMaRIbaHh1PzyN5SXRIKWsCUn6VISCkGtr0p4mleKVv9gN894czDyf45LeqrGMI90LLgP2kvafcDCpw8/sZO2fs8NNGH+om1x2s3rvw7q/DLtRvneYWf7aDwvHgseGRKxhyjphKRD3wV6tcy/1cYk8gTUtziI+2qi0SmnBRNwxvVsos2iPT8O6PAzz/kqtSCIlya8egvHuDVhDKxdkFGjb/UOsf8j3fkTjwDFm20lBIwWHsYBvYWoGYY8HDeXJdnmpc0AZRGqsEfu9wwgeuwx1QmdCB0vyaBEn6ImmBLk8Tu9Ry4KoKq4gI6l9yltrnEwrzRuJdCc0mj+ySZSjkmbFXjNJkhEILGFxKcjBdXl5GbyyAigK+1FTi2k+ptr4JkIB6O9Smx/S41uh//xcfB9awA6Ph9HV7IU+Nc3azbHjUN8Pxsbh9/tQWVGB8Pg4lJpqLHVWo/xINyKKhfN3BjBqh1Dj9aKtvBrb69figxtHEU70JS92EkqwP2Uf7ctLsEjvdX5mzCXLoQQ9l/AQ7HtdUQGJSqAlbnaY8CKnUN0xDvPYdQ4q3DahSoX8hZ0sTGqPPID+p+zuAcRUtsNG0ouHVltyZe6MkLKlAsKeHsACjAvDrrAybs/D7XbKl3bCHr6fXcyVHFXILeMRe5SzftjUNPTjQ+AX1/7NwNyCw4qsq45/0Jnd7hbDmWOi7Ai9dI2CXq6U1ZW2NsN4/VxGULzb65RtOwebFXBY4FQSctmIkGX2TTJzO1ujUhllKqg1vLwLvs4GBN69AOVe8ULLdMwlwlCSUHhVZVqpHrbW00UYb5VODJxemu6L/w6r0sGhPvrAkeaM5gSCmlMQn0qY9rU7QHUZhHUtLBJuTQdgP1iAtKsN1pWBtFlnl7fQ8mZeGeprB2FfuVUSm9O8+y9yB9JFpDvCnpkHJmdhjs9DCJiwZjUmEqrf2gtblGB+fAfSoU52YrJvDcM4PxpnFlNGy45YzgK2pxP6L5K1JIkgI9aqCP7qStzKk4I9IqhQqZNaorRVzHKQCDC58IiUdaTGGqvfOwTj7QvQBmaZiEIkTno3ZCKkxTzYKZvmVtieDQxe3Mu6nNZAsq0ta0fquqsEitvLJssK+m72Y2pqCvX19RgaGsKmjV3Y0LURlpley5JF1qMBsk1Z1mgTtlWzY5L1xvL7JKhZ0DUNVeVemKYBChhjeFI6xvg4BY9+VFZWQQsssh7v5OQkVJIYe3o7sLUF1IdpmBA1C6KvDKNzX2aoz93JiU9XEDlkwBgLfnaDR8I9rpZ0z+LdIJp7GMHs9wAAIABJREFU3oN97DKssdyyI5ahQT64AVJnA4QKL+zB+zCJdLGQ2TqLX+CHWoH25BUr3590E80vZi3D0WZydxXE/d15Szy4feDcbOfGXYZZfy6CYTf9FbKNtL8TYlcdZ9i0H2cnPckdXohP7MyaTXM9hqgMSyHWk6y19sJWmB9chXk3O+PZ9XhybEgvbZK7SNWJTLcbfcTkL+7OKvZMrGoqnVGjF2nH3z0La2oGwY9uQZ0vXVnSWFiE4fHwx40+folNeXItUF9fMg/hguaaym8Li44FaR5404L6crGT8lg70NyYtGDNtBvj3473xrNkUqsPxPQVutY4+oKXkt2tXHSfdhMuxz7d7Z54V2hHq7Sf8vIW2IsG7CUNQr0fQrmXSWRQJBbBZ81Lnw/6j6KZXlkE2YsKtX5nAUu4YJ+XbRGJLCkd7oI1Z8RJk9K+tZC2t8H8w/kkn2fWgs20imG4zKI7GBRJ3QSDrDfr+w/PwCI/8Af5wbRIio4WofxtIgeiDOoHGSsBlGRYcrD+bipv+VzKWPBI+2zu3oSZsXFc7e/H9u3b0H+zH4ZporW1BV1dGzE4dJc+wXhw/z6LfVdX12BkeBiyImPXzl2QnluPycEJ9P/4vfg+/bfuwDRNzE5P8HabN29GX18fDN3A3r17MD4xiYqKcizMz8MwDIyPT/CxW9e0YXF+EbYK3L89DMkjY8uThzCzfSP+j/9rEH/3P/53kBQvhqZXZqHzOf+SbhsBrGtLn9Hg0bIQujkAX8/q6D4GBgfQtOkqjJ9nZxDSikt+fiuk9Q2wp+Zg3RyFeWsurTF76sVja6pnd7FoM9l6pTbyJmUvzSyYMHqRS8/tzFl6KumNExX6FTc3Q2iqgFDlB6isMboA8/K9lZqSMZX9h+iaETtf5dsHIQgkGhyC2XsPZn/uhUAinqXYeXMwnr6s1zBjH5VeqF/ZA+vMDRjX3We+ix0zZ8go2M+hO6gcbAEaG7PqJFKJZzIY5sCR2pq/eRyBU9dhDMzHhcCLHm9UxisdWUZ5qRuoqsoodVWKvt0co1Bgvptj57ON1FkBcXs7hLrqnM4rseOy1uO5m9BTWL359OtmW3qPCtrSQ3MVcTOmfLZRPt/NOrck3cIwlZhmLzGC19ZxwG3PhVhrMbFR0CxuaXGyb0sR0EJXaCxnb2b4vbDmQxDLPI4T2YMJ6O9l17qMHzume0gLQsri0eIq1iQno8ZEFNNYlrqJvqtSFwz5zANvS0EgwWFUqmSshCkpqRqr0aCRyuKrRaZMDB472tswMHAHmq5hy7at8KrO3Jw+eQpbt2/D8PAwlhaXcODgAfReuwYtEsHePXtws98hzPb89y/DntFgnbiDkydPcQB6++4QtFAQBw8ewOWrV7Ewv4CjRw5hZPQBFhcdcl5dXT0mJyYQDAb52NevX+fAdGp6CuFwCHu3bsPlvj4oa+rQ84O/xM9+J+Hu7dv4r37wA1wdGcn7MqzqDkPGZzN4JL9rgYC8GTBOhU4aEWQ85YPweC/DOn8X5pUM5TjLhPTUZkjkM/0gsxdqpnEw9mVvN2vjZcNgxaU8MhxI8EtQXtoOa0HPCLAudC5S96NgUVzfALHKy3ZM5AELWQTKKmCdvgFxUzOEjmYmFVkjczDP3wPCWla5iFKNLd1xGCtYrcI8dRPmvWBeXbE115vXYE0VkfGjVXggWFSpXlxbyzaE5gdXYN7Nzb7P6yRzbEyLF3KuyeR4or62D8aZIVgDmSWNCAdEWCxZFLjM1vzNg8D0DGaP3UFM6qPoMdOHZ2FxhaUfAfFJEF0/3g97JLM8VtH95zjAo1YXILMBqbsW4pa1HCyYQ7N52TEqf7EL9t1hGFdWN/ORy4d6ta9TscdXnlkPW5dhfNiPmL5iMccU19ezjiNm52CHIjnhT7G+mK1MNpc2IFEwSOXmmK5u7HtpkbOKUxFgBYYU/C1dC+t8PwwXi+1s5+hUMiJJeG+utq1tXS7JR7VOibiXLVFSzFzSvrHgkcrV1ZWVqKqpwaZNG7G4uIgb1x2y5/zCArZu3Yq5uVkO6jo6OnDp8iU01DegpbkJ09PTuDs4iP3/y7cwdOwq7h+7xPtQlnF2bhY11TVY29GOoXvDjK/c0tPDv9PxKctYW12Diekp1NfVo719Da5evRoPHqtrq9BW14DhsXGguRId3/s6Punrxo/+/of4n//Tf8Kt8bFPV+k68BkSCU+8eZZ6+1C+rbQ+kKTU71UvQIqMwPzwGuypzB9r9S+PANOzME7cdu1mwKy853bzadgLtAIdgjWUveRDDx+9BbKRTMRyGWTpVMoAUmysgNBUCaG2DOSjzHoQxNgdfABreBbmSAjsivDYNmi/vAAEowQdAZC6KiF2NUNobmBSitE3Crt3rNhn3/X+0uENkLa0MBPYeP18QaxNkp8xbkzCup5bby3TwIohySQeU9q+BtK+DphvkTVbbn1H1xPlYsNMXstSiw/SM9tzQgBiQHMKIFlcuKmKA8jA+xcRvDHL7E8qM2ezIMw5TBYKJoKZg30mz3f52Y1AebmrsmzO4xexAc+fIEDy5id8XkSX8V2lBg/EzY0Qujqc903vaFqLulx9keuH6LFcW07mOl663z/rJWs6J+VoG2xvBYz3+liHkJxNinUMils5/vJ0TggUSYFZms6MXXKvSq1lx/QR3fimK6/ugXV5AOatEshZJQSH8rZ6SAd7oP/+iuNyQ1UD0jZ+CHCOxMxj96aNTGah7OsHHxzH/oP74fd4cenKFQ4AKVNIWUIqY1++dBkNjY0cPM7MzuLOnTvY+79+C0bfDJRbU/F9EoNHylwGgiEuj89PT+PGrQEOHjnzODXJwSgdOzV4XFPTgNHpaZQf2Yj6p3bj40u7P73BI71rP2uEGRYKv3sPvo3rC3lPpd3H0oDyyjchjk/CeC87q1V+YiOEchH6mzfz6l/Z1wg0NUN/052DQOzglAFiOyVitykqM9so65r4ciAJFfmr+znbl4u8EDuuSCXnRidA5NJzzDGCMDo6YXeCwMwC21iZZ+4lETZY0Pare2HemIB5fqW+GX/EKeOxvhLCxjYI1RVsZ2ZRprU3O7kir0lNs7H67QMwT9+AebvwrKHy4iZYi1ZeGZrEoRD2h/BDpcLtSEe7IK2rgfHGxVUlzqSbe0d3LVkrjrJ6dnmVK31AJ/uosQA4la9bvnsUkleGqEowhsaAS6P52VqmDJKCdImYpATqJ9u4Z3pga8JDsR0kdwgSMUllZ8aGSJWDJZ+PPbcfZpP3N0PcvoH1OI2Tt9O7x7gckNhZD/lAO7RflE59ILXrz3rJmoPHgy2wa2pZQzRWts0mHeVy+kGZX0xPQf84TdkyodwrlRM8JrsEGjPACXaUppScOB6yMBSWZqGfKnzxnHp+Qg2gvHKUy/YxsXl6PkiGZzUzjrFxpGIeY6SWc+fPo7y8Ah5VQf+tAc4i5goe9//nv8a9H38IY2Qmvg8Fj7W1NehY085lbwoeu9Z1IBjRcD2aeaTgcXp6ajkwvXIZtTV1XLbmzGNNPe5PzyAUCqHnf/sO7k224n//T299OjOPn8XgkVYqlHJXGurcPn85t+NyNd6CfOY8+3DGbzgu2UzBvOI8uLYEeL5zCOafLqXNAtGHkloiaF95soOttog9x8Hd5ZXWhLkGyOzrqkqEKXtDGBWi75OEApUmKslnUoJyhAR/K2G8vWwoTy4eAmURKUCs9GUMEO25JdjzEdjzmqNHmYN/z1Za/nLov8vuC0y4F9boqvZA3FANsbsdUFQH+0PWdyksu1zzkOt3zjq2lkH7VX4BeupxlQNNsOsbCxY+LlXWMfWFLlZIrv2Ac81VPr/HiDQxHCR7mZO234PcGFLqh54LuqXmCccVbWWNVaj96l7YzNYtjHSRiAtm9ubT22HdX+Dsz8NobC0WlTdJ7c8NZnk1xqgcbIWwsR3Gn67Dmix8AZU4NtJz1P7pBKs6rEb7rJesaU7kvY0QWprj9oJ8/VVP6bKP/3qafcS5RXHkXJWi4CsPwwUSLudydjYs/bZWSBtrof2mNOoEbGZxsAf27CJC//AhZ/zMSARKXW1eYy/m3mOpHiIEmSYqKirijGh6gkdGRxj36C8rg6Iq0DWd//SqXiwuzkPxeOBRVBb/RocPnqd2YvA/vx7fR5QlLAVMeGQTfp8PEU0DDB1llVWwLBNLBF+SJHi2tkHZ2Q6xygdEdOizQdZHDZ67Axs6ykUvNNLEJd3abzyGcfsorg5FsGVdF27cH/3UOc58pjKP7G89PIryHVuKuY/S7ltZ9boj2UIfurDhMOVsgzXOoMjQ7s9Daal2xGw/vOeqf84Ifu0g7LEFDuC0H7u08Es5egyATTZQRKyLBaek/q+GQwx49r64BeLmDvYOZc/ZxAzi7ALsuYDjWTwXDRAL/BDIh9sgbl4H7R9PZJ0Dzr6lwfxJdSrEjfUQutocwLYF6D/JrBPoaqKjG5Ui68gfghye4dnGRKVKaquhZ0mySDAi0P/wcIKj1POk0pi8vhryM7sze/pmmBwKtAKazu4y1CgbV3agE1JndUHBPo2FNOYouyttqoT02A5e5JlnXRIK8rmxsmybqAGXuFkSaaJEfeU6DAncC51t0N64WlS2MbUf9TsHYb59Kadnea7xpfv9z6Fkze+MnfUs36L/9lL8NBmzTvJkLj3XM80fZx+npqB9OARrcYmrTgzTKFArNGep2K9C/fpeaP90qpBLGt+HCFrS3vWwVdIinmYYhfn+ZRg3KQFk5syAFtV5ys5UHWDJNEmGTXKz0YUf/b+YQFeP/TsFlaT/SKLisb8TBlxaVwZh30ZYv1pOnNA7TY8YKBMsmFqYFw22oTuEVwrsGyshHVkPsdID+/4EzFOjEMoFCC3lEDeuAfx+hH90imWelKoqTgbZL+3GhLwPs4F2LAQDmA09XMiSm7n/zASPJAouej3wtLe5Oa+c25ghC7BESGVgUG951bvAiUsQSMya1NMrPLAG53m1J+9vgrh1vcOoprT7hPsLSXpq1mggY3k350ATCAF0Y4fJNSBFjoRtwjY3wR4dg9U/DiwZjIEkfbFSNnlfE8QtndDfvLqSVZ3SkZvsm/LcJggttbAjBswP+ouyjOM5aCsvKBBJnSNmwhOe82fZbcJWzG0R0jxurxO7zUxMsVblo2hEDLAiAvR3evMKkOneHQ84gTUtfmKlXPUvD8N85xLMUfeaj0SQIegGvZzlPU0Qt3XCOHmn5JnsQueXSv3EYs1HM7PQvmL7sfzOmmbor18GQqU1CWDLwBt33Vtj5nEyfw4law4et9ZA2NwJ/VcXls++RDaUQpUXyqv7oP/bx7DnsmnzuJx4F45XXF144wKs2czOaJl6I0y0uHcdhJpKmP0TMD9xGObSrnZIO9sQ+dmHELSH7zJWigVdOhOJmQUN04s6NrY5uGvKUAaDIageGf5XDkBpqYJ9YxDGuQewwzoLxBpzC4z1JGkizxd6YDU0IPizTyDOzbHMkfzyQdxQdmN4utHlRX34m30mgkciyPjWtpdMEJzcY4zF62jcfheWUQ5JXYR1awrGh+kzOrZPgOdrBwHDgPbTZOHWXJeMs1jbNhQO3q/ycCmdPpTkAkBuAjE/UlpNsVZYjRfm+70wR4NRrS49p9RKrnGn/h4LHEloOavvNklEkMirYeTE/MlPdUMwApzppaCUXzSnsouqZxp3qbKOdHz2W/3yvrw156hURaXdYjMNua6N8tp+4PYo9E9KYLNHoD23WWgRUL9/BNqvLsK4RyL95a7PlbLkMReLWp8n7servLIbCCxCf9ulg1MCi91hVLdCf6s3rdxVrnlcrd9jMJOHpemoPNER1W284FRPStzkpzbzc6p/lD/kJtdQ/hxK1hwYkeYuvecTg0fKXpEA/+ISw47yei9EpXbsCgXeVw5AILme+QVor5fGaYrJmJadMftXCGmGMMfS3nYIa5qYWGkcW/k9VV7Zxa5e2Vypct0zBf0elQ8qFoeazr42NXicmp1Gw/efglJfAYvUWI7fgjG+ELclpEphDKdN50KLTc+/O+pU4e7PQT/TD6W+CqFDh3DizvaCTvdh7PSpDx5JDNzb3laSwNEwTIQGIzDDD9DxWC+MD/og+L0wr99nEddMLTw1DbuuBlV/8zi0fz4BGO4zeqwb+O3D0H78CaBlFw2P9S92N4FYtoIqAl6Vg1Y7YsIM6RAXw7DJKmw+CPnIBiAQgPFuPzsTJDZtfNIh18hS0QGNtK4c0tM7Ybx51ckORi2rKDUfI/Nw35T+J2Y2xSMRDUp9dlyq8sUdsB+MwTg/AcasPb4FdtiC/tvLeX0EpYOdkNZUlCTrGJtDxnn99JMVtlkZbxKfCvPBZE5h95I81OUeqK/sdkSae2cKOiRbbL24BzANWGduutKSlDZVQdy90ZHZoKwKfRRduAYtRrS4By+ViBrLlrXfCJcrf2EbDMJ0ufAztswgRI8fyvPdQHlFWk/cgiakyJ1isiT8GIjCCumgIg+fcXfluS6gpgr6vy5b45W6L7G7GfLWRmi/Lg5LnDquP5eSNQeP68sh7t0EndQnUppb9jUvusMRxrLTPaQ+uZWFwe2b93ihqHxlDzA/VzLmezYpuHxIM0SOlHe3QtiyDtbYAgyyyDVWfk9jhB3v3z4J870rae0ZS33vxo5XCgyy2FYN+bke/ibYogB7dA72TBDzg9N40DcVzzyypSc5i0UiECorEf5/3nEY8NlgBrRYIFJRTyukzZ0wx+Yhtdbg/Ru7ENIeLuHO7TX4VAeP4btDvGIrhZ4jkWLKakjyYAlqTQDGqQFYfTkkZMjpZSkA398+xer/HDRdHYB+dtzt/PJ2LCC7YMA8sZxVk5q9sJf0pA+mtHctp/ZZEHZ0nKVi9CEyb/dCr/VCqSuDXE8EmCqgqgL2xCz036dZiSYKc7OUSZBXPaIqO6W0PF0ulKc7mV2r/+oMzKWQY1nFgansYDrSHI9XtpTFyyJTQu409vU7y+UwEVAeXwthTTOMC/dySuWIrdWQntwEwavAPH6lKIZ16gUlOzHj5F1YQyuDMxIfRyACqBJ7+zK+FAKC/+dby+LAed0h+W8sttdCfqYb5ke9BZ23vLMOwrp2mLfGIe1sh6BHYF64DfNOZokqEvcl1wuTGLx0jxGmtaIi5+DHiLkfbYokoo6epWiLy5EkEgIyHFGosKF89YizmFrQchK2cg6s2A3ibFczbu1I2E7TsuKZ1WK7yLY/qQKgohL6L/OrhuQ9JlUGZfa1f8xumpDvcf9cStYcPG6sYJ/myD+fYDIK4dZiLVvwaOsaTIJz2IST9sTfl8rLOyBUemB+dB3mvWUTCeVb+4E7I9A/KZ4JzfAKwuaVrbT4paBV6qrJSZohrKe4swt2QId5/CasDBJ3VIliDDx9z1/YCkEPQj+WLJie7/3jevuo840bmaJMxyTcacwNyB4eAxpqWKJOqK0AKslNR2ZuA6mTCNU+flZsv1OxzOQfT9aDMQ9y6lczTSgk3l4mQX1pB8ccwVA5+mfbsRT2YSnihU2AzU9J+9QGj5Rx9LQ0leRjTGXq2rV/4rS/dW0U5uBU1ixg3GbJsiHsbIb3c9vZpaLQDJfUVcGi4DGvUi6LvnqQnU+0ny+vVJWv74E9OArjzHJwSi8XYlcvSTJjxVTSD1NEKN/NnM1klnMaQHVM64tfdnk4vnDwKHqg/fZ8XsFnLoyJ8s19sE7eSHo58ti6qyAd2Qrr/nxa8XPl24cgWAYHbfa9cZhX7rvW23T73Clf2gprdGkFVpXwX4IqwOq7B3s2BCzpQK0X4p6NCP+/7+c1r27Hkmk7iViRBzphvnUe5gP3OFw6nvq1nTDp/CgQpDkn8sqmRthz87AuDK3ICrA807cOOyB6ywLfl+TD6lvpIJE43pjGI2Uc6cWYThycX8y2BvPsHQhtVRC3dsL49VkYY1TqMRncrvTUQXnxIKy7k7Bhw3y/P+9FEI2LszsRrXDnn+jJxcqR9BwlBgoLEQ2VJMy8mk1wFqTwlUP/1eplHGOn4GRctsD47Tn2ai5Ve2Ql66yefvmdHQWGViQC3/ePwA7b0H53kUvVtFgnr2fbsvn/iWHMri4kys03os2/pS7oxXX1TK7A1Ay0N69AUFK85iu8UL+8E9a5m8VjUDMI7PP4qLrx6p6MpBl+R+/aAFuQYJ4ZhHUns1kAHS6RpCNU+0HvUf1np+K+3vnNen5bFwMjkR7bCKmjBvYYwdoGYesrM6oTcxHUPrEGPllgcg0RVvWTDqSIspAaVQUo2ZDQ6J02FQyjIaEKk/i72OSFdHQjq5OYU2FIzZXQRQ/evbE3v5Nfxa0/lcEjkWPU5qaSlKrnbwXQ0HUG6uIwjHev5pxKZnGuq4DvS0fi25I2YQz0y9i6M335CagKdBMdhf7ri7DnnCyM+uJGoK3J6SMUgvbT8yBnEww/gHYsgQwRfcBDPh9USeTgkcrI4uEe6OkIHVROnF9w/EwztEwfvtTNKQglRqvnYDvEvdRfdl/olfuTp3Vlxo88sTiNP1xMG/iJVTIkcljw+RkzEvMYl/avg9TTBPPE9YIybjlvgOgGyuMdsJUyGO857gNCTRnkF7YAk1PQ30teMXPJirIOPzqRM5hy27/b7aTD6yFtqHc0IOfcgdtj+FXz7BDMG8kZDMKhih21sEfGYV4YjgPmmRDQsz7uEU1BmCCIWaVIEu0Jy1UF9F+6RtlH6cgGCOUqoCosMSM2lMM6ewPW8CLkI2uBxgbY4zNsN2mcuAONMsIEkaAFHtmtKU4WfIUECbH+yekiChkRPQpfIwKqxz7wfAyPGg8CM8mYmNHAk8/Bth0cW55ZfLfXNdN2giJAfnEzIHuh/2b1tBdj/bP8VU8z7IFh1yoTbs7xUZasafFA15IqPFmdTaLwHNI5TYI1Ra85B38+Dzxf2ALUVK/AO1J2fkWpkgJXwqWyPWByFkl+fBPEDfWwzt9E5MRgRrgROX3JT26C+fZFmCP5uWele8dnSiQQaSa1vExmF+KeTghlfpjXHsC8lBsHy+VqUUiqQimv7oV9axDG5dV1LqLzdev4I+1Yw/OPiOlkGelaaRHYMwsr3vmJ85iKeUz8Tfn6bliDsxxgJ+0TCvMiMzHzuOK5EQH5xW5mY4d++AG833kS18K7MDJb6+YRW/VtPp3B443+on2riU0dmRpAVfMQPOYUzHMDsCeyK+ZzUBUMQXlqA+SWlrSC3oVmH5Vn18M2VRjv94FwkGKrH9JTO3lVohKDNhIBKGMhijB+cSpezqaVjDU3j4DPB3+ULEPMSttfmTYrF9NWzAnOpqB0cYk1M5MEZgl7QXpY9LG1TMh1tWB3nKe25+2hnYt1Skxb/eefMM4xU2PBYyLT3CJLSgniujrHrm9wpR94KZ8Wlt7obIf++kXIz26B2F4N+9pd6GdWloukjZUQt62H9q9ncgr1lnKMsWPJz/awFSP7pGvZ8bjKcxsgtDQgF/GJiVjNlbD7BmFcGoP8XDese0swL0Zlqpixuei4Q2Ros6EIIqbJL8h6vzuXFds2Yc4tQd21HtKBdRAqvCxaby1GIGgmhPoyQJZgkT7k2THnA5yAwaX7VhDpW29DouBSFLN7xJv0gRc5e8QfdTpWVE6I3GFIw40aHTcsS4iIIiRRhEeWi3PGKeBGIGyZ8mIPbEt+OCV7WYT6vcOOv3qB2NqMz/Uj9rKmhU2ApM5IzJ/cRtjGzyZ9Fl4w88KC4Dkex5ghKQiMyrzQvUfvJ6GrPf1C3u019spQXtoBQbRgftgHczyc7I+d5ji8iN7cBOP3F1wvGtMNJ1tgxdJgZgT6m31gHP7eDggeJaetbmI//E1dCqx4T0hbWyFta4b2i5UYUbfT5mY7ClxJ+SAbvEZ57YATx9MiYWEJNtnSehUm0ZoTyRnDdH1mCx6lFzYCs0aSpzm9F1VZRFkWrc3EfqTHOyC0NcE8exvWjm14795+N6e+6tt86oJHAgxHHozB27m24JM3A4DqH4W/4hzskam0rK8VB6ePhqpBOtoNeX1bVkFvzj5+0gdzwL19E6/YPrcV1vGrkJ7Zwcw78+Iwr9ykQ53AUoSV9ynNbfzqDGMkCQNBGlIVlPGorMBMKII6vxe+b+6FcWGEHVuSGmcpFyBVZc46pjvveLAY/ZGYYFS6T7RGVL+xB8al+7Bu5mc1mLF0XUZaYvtc4aiYTPPcLkeDc2oG+h9dMnMLvoMAaUM5pKPbOFAhjIt5fjhjaVzurgK2rIfxEDJBmU5JeXknYGvQ33Aypeka645+/RCMjwdcXUcqLzEjnvzMBWHFtcolxzQTCnO2kbLlblqidmO27cX6Csgvb+cXvTVwv2CRcTdjoo8fNcpGUsAxHQqzWG+i3JCb4xS7DfvYv7gFNskk5elSlbXvLKXL1ZSFovec3Xs7b/x4sfOYdn/LZGs/hh9QIBn9001f6pe3wRxdBGXxC2kMPdm1Bva9Zf1gN3hx6osXtZUStN/2AqZ7EmfiOHNl5ZTvHoQQDZbt/nsQute6Y0pH8cAUkGfMbJJ+6Ie9K2BLhcxjuu8aEYLITScT7p7nr60S9uQsrGsjMIcKS0hkCx6FXXUQW1pgkiKEbWNB03mxkqkKk+nc5QMt7BpFC9yJhQacG+oqyTQVc5BPXfCoTzpp7GIcZLzqVSjiAIxj12CPuXPBoABK2NEAz+Ht0N+4Cns2841UaPaRy9Kkrn9jDObpOyuuG630KF1OuDIqPS/ZNiq8HtiBIJdFKJCsbiiD/JV9abEopH8nlRUmFcNYjdiI0ugVkkQBqmuh/yF36T/p5ZQBf8mEj891QvuZO8yWUCZDeZ6yLlKSEG8xN3+2faUGFUJjOcy787CDjnNQ2kYuD90VkLZtZFjCo2z8saey+gfpP2Tqyz2MXU0UMnYzXnFtHX9ULcIKJzR+ZogckGYFTdI8tE+qJml+iDApAAAgAElEQVSm/ihwpAVVNoJV6r7Ksz0Qmsqg/WSVCSMJHdMHgEgxlH18WNB1aW0ZpEPdsOY1V5aQbq5p4jZxPJptQdzUAgpohDIVEGxoP85T69RF55w1W1sF7d+yO1S5ONQj34SIdeaVBzCv5S+bRcQRsbUK5olrMPuXv1O5sOKJJ618eRcQDkL/Y39Bc8HXvrYmed8qP+QD6yA2ljtl2+l56McGwYvPV3JLmBGzmcr8YpljG5qpsQSUYriX6crjDHkOK1dKiRFcgkip5Lxmzy3C/KCvaLx8IGxieDKE7jVlbFVK7wiqpVGQKHZXQtjehSkSAYcNv6IkOdC5OaW4EQEdV7YgP70DRnMDjj1i/OOnLngkhrWnrQWCmj/o3AhE4PeehKqPwXj3imtpHLqAJMdT8bdPwp6KwDie+0F0so83YA64swCTWrxsn2benk4bONIYWLbk81uhv3Me8zem4CMRZAJWmwaCsnPTebfWpteN5ICPhEfzyDpmuHPNefILTn7wlMMtjHnT/iG7s0zqITP5PJPsBAWE2o/ywFHKApTPbwY8/jj2zs3Dt5rb0EvK+/g6COvX5h2Urca4lG/uBwZHoZ9O/pipr+0DOTGb54YcIfkStEzBIwVXC2EN1T6P6wArVwYk3XDF+nLIX9oJ4/WzRX8ASjAdq3YIho08uT1v3VG3A4rBdahMKx/dBHlzE7Tfn4MQkt0eIq/tmCh3vj8/3HhePTycjdlM4NldMH5/Bda0+6wVY3yf2gREwjDfv8lVplhjVnIo5ErFILaP8o19wL0H0E+N5n3iiVlOaRu5hzVDqPIxxtWiJEdC2Zbwtsp3DmeuFkWTDjEbUxoML7Qy4YI9xOI/COPfPkmag7xPImWHdNaQpGRCeEZyjrNv3WMJPNv2MIysFK1veAl+r4T2ei/mwhpEkuuqlFHzlf0wJoOw3rmRNzw69h6t9KpJc2j5BJhffAbH7+4sxdALPsanLngMFYh31BctVDe+CWFsGsZ7eQipRoMu/w8cOR7zk0FXq8hc2UfCNca0F9Xv7GfMjL0QYQxdusYYkF1rGMs19dFdVFRVJt0wVAKkVU3jF6l0JcL46FbSYfiB8fuTmJ+F3BXp5Bu4bEwvSWLVpRAs3PTBwWhCKZ00LKX9a2H+7hzMqdyYktQ+lOe7gOoqJ9OXRk/MzZhKsQ2dl+j1QTnUCqGtNe5rW4pjF3wMshb76m5Yl27BuOrIDIllVK4uvdSKuRiARFjGlLL0XDjCZZmsYPDUF37KPeL2/Fn2w46sSvbC7RhWe7tMAtSr0S/r+wXmEDl2J6uIdKF9s8tIdz20XzzaLH2h40/cz1mQSdBJD9Zl4+8GuYH1DaWV28lpHZiuHwrCvr4X1oVbMK65132lxZfQUQvS8SScMGUZrWv3YNyYZemgdI3Zw6TzGkxm3bPk0GIAcnWl860jNzTDqdj4lAyLkKjpgPGrs+yIVqoWy9yKdWWQXtgGQbSBUNg5t7457ob8toXudSUjnY2NL2JOE9BYL6PK63G+3U0eqC/uzpsrEJuH2ByqpNUcC8BtG5F6FeUvH8Tx/l0IPkINyIcSPNJNRdgxbeQ+rCgY3b9pfVpT9EKDx9DwTdQ1X4b1+zzKLAT6p2xdVSWU7x6AdTm/8kOqqwlJ6MiH10DY2OFc/6WAg9OT1JxixkRQgGJi9ofHIVfXJqW2LdsGfZA9soSav3mMD012Ycs4F9uRTWmrg/aH5KAyrwcyZqeVUsZQnulkwC6lkWzDhkkajHkEkYlZJaGuDMoXtjlZ2373mNHU82BXjdYm6H/oLamPr6v5is5TjKmp7GuE3dDIJJRPQxPbaiA/uxnmiV7OjMubqyHs6Mp5D+Y7dnbUoQx1SmaBAOHpJHkyHj+bZIiLQTEr9PgqYadc9L/am6TzTV6tPsnxx759D8aV6ZykjULGQFkym8hON5yP+Ge5Sa0+xq+7dUshXLJQpcL8MFm7MWkOCpQRYhgQPfPHLqfF7lG2U2ivgdBUyQ4vgld2ZIPmFx028cUhYCE3EEP97gEYb/clWcm6xSqnXmti8ov1KvTfZ8ZpF3J/CLvaIG9qZlcee2QM1pX7TEJKbMquBgh7NuVdSVsxnmjyich0I3NAS60HVWVOqV7cWg35wFZo/5hftY6CbtO2kgg1iRncoBFAWU8HrP1bcWpwxyMLIEsWPFKAaCwugpxNyrf3cGBI5JelG/1Q62vZrk6pr2f5HVvTEBwYRNmWTUnXIjI8CotEuXuS/z3XDUQC4FUNv+Vgzbx8B+bthZwuMCzXoBpQtrXBIhHcbRvYQcWecV9+SMw+sgn84W7YQQP665ecm2d9PcTOBpgXhmDPppdUMCwdEkR4vn8Ekd+fwdJ4BFUNfshf2e9gYW4tgD7GDc+uhzU6D/mZXY4/ZsLxqKwtUImw2sfgX5MIEfPu3GwS55aDAdLtI+HvaIuXzH56hm37iCEnNNcBZX7Y8yHov87NlmMGODmRkNbf1/exHFEhJZbU+4BwmML6NTDe7YtL+eS6V4r9nTVAWQrJWWFTUw41w66ohfHO9WIPX7L9xS2tkA+vZw1IcUc7rCUb5sdFLCzSjCzxusZ+Tvfiy3VSLC2VRpc0136x3xkrTMK8/3La7S6fqe2UQy2wq2rTqiu4PREWgm+pgtX3ANZgZnkU9buHYH7cC/PukmuJE7djELe0QN69BtpP8ljguz34I9qOM3G/PM+Ex0xN/lwXxK5G2PcnYHxwO6ciQqGnEvOONj/uB6orGNcnVHhYdzAeKI7NsJC3PRVK8q3mBb4L6Sn1a7ugnbwN89oID5Ni3URx83zGzgsJqpDcdMdLyHZsyp6SpBSX3GfmYPffh3FrPqP1qvrKdlY0KfadTd9M0mCm6sv8gomIZsWdZtKJhNN86ZYjBk5sf7Ibpopirpa6pqDr5fmPX8CHnH10p2SRq498fy84eNTHJlhLUPB6oE9MYvFSL6TyMhb2NqicpcgwaXK2bEqbYYzcH2MZDKWxgcdM2o50vEKJMmWedyGMDzkPjFeGPfgAVv8YzPtpxJMp4yhE4H/tMdhRNwDjjSusL5dvYysi0uyyLNbFMy/n1r1K7IOCR3lLC9Sjmx2ZiKk5CNUVsMMmBFNjy71wrYzKL5O3tskvgdA/nIinsWPC3zFGm/ziNojNFbBO34in6N2eUzrcmfq9g7CXtBVkEKHCkZcwr47lLPOzaK6mwfONwxAUG9pv8iPdZBu/8sXNEBrroP387IpSitvzdrtdfIWdkm1TjrbB9lS4Y/W77awE2/HiZlMjZ/1pQZNpAVNoV4yXigLj6RgxjE5eWUcSECZwe02VI65smlHdRveYZ8LP2gNDnC37c2zKsxtgayKMDwsP/ikoxNISQDADXtjrsBc12A/mYd6ZhLy/02Ge3p9kFQhriswJdJDUST6GAlmf1a/vg33jThxO8Vm/Vmz28NUDjCM2r67EG7K8DQXtHgkIBQGPD+bNCZjnkjX/SjkPhHkW/CowOw/7wQys6SXYk6Hccj70TaSycxbziJgHM+kgamlsGPM5D8Yrv7wD2r+cKpgpTtlUcXc7a8KSrJzVPwxrYAb60HRGm1ipToV4pIuTHxbpVKa5bm7Pg56PyFIQRpmfYTrLxJnyeDEmVSQ8Jg4ee1+ShFk+8J7Y2Kx6H8JPHcXJR4h7LCh4pMCPrIbIJoyksShroLY0pQ0Ss12Ipd4+lG3uYqyEGQrB09rs9rqt2I6CR/uD07AezEOoLYO0by3EpgqALJgWlqD/cfnFy/jADbXwfH5vwXiExAEQ442spIzXz7sH/katD3VDYw05GQLUDR2QNjdD7KxnyzEqixunb0Dc3AbQx+Od6yzfQ4Dcaq8KRZJgEVYsRYibQM/yvrWwH0zCOD0EO5CFLZxwIumCR+VIK4TNnWnT++pXdsCa01wFTRQg+P7rp2FfHICRwCws+IITbmVfE2tA2sPjQEPtqvn70r1uaRovjtKxB9mBx1BgfJibaJXP+dqmDcsSAN1kzTlRFR0Hg6hJhZtjKd89xBaKrolO0ZI8S1x4PDlFsOm6EkCKFn6zUXeVjAD5NAOmFzBBR8hpw7G7VJggZoUjkMrKsoqQxw5HeqHkSJNIPHAzN5+VbZQvbYE1ssRwkUIbLSqFmUnoZ8YZAys0eCE2lgHNdRDqazLKUTme3WGuHLBDiossSboxUuZNPtIJ7V/c4wMLPdeHsR8Hjl/YCWsmBOPt5IpDPGhURVgXCYc4y0Ni1vzBTY4ry2myPi3tYkfa0wFp55q41Fu+85CNtEZVBoGwdzXlkF/YDKi+laLoeXTI2FojAP39/CWOyBhBpBI8laXvjrJknTkaiveeja3OUIMXdruSiMt1OoRPDZeXJ8nuEHEmsXStvLYP5umhJAce4i9opK8sCBkdZrL2bdsQjmzEQPUB3J1syTXMVfu9oOAx0DfAQV+xjbJRkVFHdNnT3pZ38JnYv19+B/joEw4eExsRM6TuZg6kdAKB206mQ+pphPrUdug/K43MB8suNJTB+N2FnB+xuMMLvZBjJeI0bgSUORI31HF2N/HjH9N/NE0T1YaeUdeRbd+qvY6W1t3MnsWx+UolttC/k7yQNRmAkUaih1xHxANbWAA1l1QFLRC83/+c42XdV3yZIhY4Gn/o5TKM8vlNJO5ZUsYzsR75w5kjiCGPYWvBjFv9FftcxPbXPT74Xt0N2AKs+QiEQAiCT8gLW5mKy3U7NrbxC0dLcVKC0DbVT8h73bQcYW1BZNJMeGEJpiqjLI1PbrY+GSpB8lJRCIDb8cW2U57rgdBWndFGLd/jfRq3V1/dCePyGKxbhbPkKbAQ28qh/74waIWzSKBGzjoVeV8v9rG/MwzjYnYbu0/j/KcbE+Fsbc2C/ovlEnymoDF1f3l7HcR93bCnAtDfuQaE84cYpR6TJH/ILMA8frVgvcK0+pJRXkCqE4/yZAfQ0szSUYVUNNTX9sP88JprhxyxpwVSd5NTlp6dh3VzFGb/HL8bk5plwiQP7YqKtLeSWC5BfmUvzL4JmGcLzwBzAsrrXZFMuDsWYv5gR4OPSUMeMsJ4+zr00TnOMBJ/YToYZhKR25L1ihMxTYhf2ofeyA7cn6t/ZI+MMH7+E9vT0swBCsnkUOqaWmq5mQI9ks+hD0p4eBS+jesf2aDTPsz6W5DPnV8RPMY/MiQNAwP6u9egD89CfqwTCpEIflz8SpjJLpQ5qStLcofJNEEkXprNmSMezNk2fP/uc7CDGnQqy6Y0EiwuCwTgra/LeC0YB7OnA9bJ3uxBWwbSgvq9Q9B+ezkjKUV9bS+gA8ZHA9lxh2Tn9oVtwNg4jIvJeoH53kgcOJL/8VvXYE1EoQbE3PsqZQK0uKVgvseNbR/Ltog+ryvdQeWlzbAmwyssqArtn/ejcsYX98LyNiEU2ANRWoIkz8Kj3ID2Ti+E+1FWJWWDiHGeJhvJ1oWt5Qx9KKpRSYjYiobJ0juUgSCoBr0PSFCZFjNaMASVSpzENIziW3P1ScE5YaGzuT/kOgb9nkmeyM2+n4VtSK3BePcmrLHCCWZU4pNf6IH24zyksdJNDn2cCZaUpby5IrAhMscz3dB/chq2XpiY9afpOrG1bEtDPHslklLGdkp+CEmZxmxjJjUO+QBhtttgDc3A+KC4qoXyrQMOJOBSce/WVLY345oz4JFZuHpTO4yTd3N6WyfOBWehD67NiX0VmysZr01JGS5L3xyGdWsG1mLmYNtxNTNZHHxFiwIHOQP85A7OGOv9Iwy9obtSJFa4C61ZYpZzZSRNgEo+1/MBg3GP0s46SHu6Efzhx8xbqPKqmA9rHDhSmTtVxiiu55jjZqfkk/TlAzgX2IeZpcpH9mgIE5fP89NMmb/5k2dQdWgfzEAIxtwc/xu93IP9d/hPKk+boQgyMaUf1VkYhgm//XbW4JHGxjZubVXOzUJinqPzrkqu2c6LJXb2trMuFlka6Ym+1Ck7EmbODEcgU8bRhTURMawb//oIzAwscLr5AktL8IkilCwZHwaq71/nlPYyPXhpVmzsavG1A9D++VTGKVD2NgJNVRBqamC8Rx+4zFlF6bEuiGYwbhpf6P2iHF0DNDWswGGKVQrkL++F2fsA5vn8yyFMogoEwEEjEYdcNuUvtsEaXiiqrJjalfLtw9CM9Yjou5J+kqwp+Ks+RpD0MSu88P/FDtgPFmGcuQ3MJ5O9Cs06ujxt3ozEwPVwCH7DdBZEMQUD+nuWEiet3CnwJHmpYhtltTA/B3s+AKt/BtZ8etkPKteKG6pgDS1k3KbYsazG/oybIl/5IjNUbuxAs43fsCzOnuQjYs3B/Su7gZH7nw43mSIukOATIT+1EaiogP6bSyykLj9BDkwe2KMT0N9dafyQqzsyIxAPdUGgb+tVwuA5RJR8Gs/v/CwLefMiMrPba+7DmmQ76iiQUCCV61rLm6sgHt4K8/KI6/cf2x4+GEt/P5D9J1Xc2quXy9L9EzDvL5els50EvcNpUcqN2OSUKyerSV71Olam1Hw/eBo6QQduTcbl7SjoZNx1tOJCm5LbWtK3OoMiSWxMtJAeGgujq7UMQncF5C0bMP/Ls1iMLL+Tmsv9oGcppkoRwzzS95yHnQsaEs08PvrgsfeSTQzpWKvYvT0eMBKjlPBI3s4OSKSBuBgABUBKc2Pum/AhbUFM6/mb99F++CzMt69mzDzGhiN0N0D5XDfI1F7Pk0Kf6ZTo4WULt8UAbLpx54NAWId+PsE+MPpRFRTZVaaFX9R7m6FuX+843mRggTO7dW4eZfXZzdKJ3AI9mFEPL0ZqEROCUGVHHYS9m11JDci7GyDu2silGPPKMK+mU5u4ew2kRh/0PxUO/KdjxoDq6T6oUrvf0aT8oB/WXXercMd/Nci4u8Tzd3MLk/gs4Yyse7Mw3i2sJJjaD2Ed1e8cRlB7Aqa9siwh4w78NVdhmyJCoYNQ5EFI+n2E/+0MsOgQxDxPdkHqqCg+65hhEui+o8DRR8LSwVCyOH2CBFY6j3UmYoTDrp6DjNdABKQ6D4QNdRC3rmf8tW2RjaAE848X0n5slC/2QKitYgKRefwKzNv5E+Tc3BOl3IYyVMprh5IxWrII+FVmucKv8KKVpVc8isOspfu4uQp2IMwfUPKEhyQAZLE48AD68dsFDZE+bnowCJkw2i7NCCQqNx7ZAP2nJ2GHiolqChpyyXbid84r+2BPB1nPVX6erO2qQZZ9xrn7cU3fQjuUuiogHeyGHbZgnrjtWj2CEyLkABVrhBc+3Zc3WTJp3NEqVCyDl8v1id+5z+yENUgZ1Js5p4CgUAzvml3WiiR1CC5LV3qdsnQflaXzhzfJZAfYXAPtjwOOxS7FjGnsUWkM9lQwu9Vn1GKRgk+RPM4pBlpYdJxzEhRJUk+YcI+NVSrqP98JUSmH/n4f2xLKooCgZnDmUZVE6JYFjyQhYposy0PBJBmBZNTFjHbE785Xj+B6ZDtGZx9h2Xr69k07cOMmynfv4AAx1tgm0DQLDhTNkIWlkRD8zT4oFSIoyIMdhKAWn2lIvFiCFYTf+z5w7VZO5lQsQDJ3tqFs9zoWJjX+lIegeI7Hgmy9xM0tzos8GID26wTdP9uCNjEFUVFW2kGlOa64toxledi9IB0LPOY3CiA4PZszeKQuKBNlXehPq7EWW60lZdyoFPxXn4P2o9Ou3HrIvkraXAeBPuYWYAcigCJCoI+dh7SvBGala/94MucLJtcGyjPrYcu+tNePBGBF0vAiEfEUMduk4xoGwzToRUArzHzJAMrLOxhTSh9ljeAPmnvskqXZ7CZkjy3ApiA36AR9FDiadVXwvrwLwdCzsCx3GVBR70N5w02YswbsxTDkjjJYl+/AOO9gikvZONtoWaigQI1djdJkGaP6Z6KXXrrJ58CwjeqqvOc78RzUb+9zgqGABvhU6MTaJMmt71Kg9XFS9oXdnfatg+0vh/6Lc5BIOqVayeoDXsr5KuZYNE75S3tZhohdMtbWsiwR19kMAyDdXN1gnVciVrG2LP1bhQ/2yCzsoE7pYbbYFLtqIHSuKdhGk7I6JMem0PV26VcuP7HJ8V8usZZfMXOa775O4LifYQP0bEnr6xxJtLNDJXc2kvfQInwTJ0Fy6saSIcCre2AeuxLHDjLuck8HhHAI5pnbSUSSfM/bLbyKjivWqJCf3wp7UXe0dzM01rpsKIc9eB/G+7cgv3YUAt3MVJbuu8f3qlBf5gTk4fwhDmzIQVU9wmCfvRM9ng9CcxXMC/fjFQdpQwWkQz3QfnIGYq0KbK4HiCRIkne0CKNYSCXJOoHlzoy78zAWiNin5oRsxHCPXf/DU7BH5qC/t+xiQ4tuqihWeBQOGAPE2DZM1Pq8mAyEIEsiqj1qdvkeyjwe6cJA3WHcmfiMEWay3YRmAAjPzsFcmoavNgLZu4DyhgBENQBb8GJp4fl87+GM2/vLTsC2/ZCFQeg/yh2QMMi1vBzzEQ219WWQP78NtuqB/pPicY9JH7Zv7Yd58voK4LI+PQOFBLhzpaUp0PvKdliLaXSookGjPkVMPQG2KEJTFZRXlOecVwIdk2epeewczOHlNDqXEEUxbdaNV2j3F6DnqWGoPLUW9ugszAkqEUYgWCrkrbVA91oYFNS5mINsJyTVq5Be2pORLa8cbgPamzMysGkFSbFsOpHrXBMpbmyCvL8D9tQsrOujkJ7Yzi8hN82mb/yCBvlwFzwH18O0qyFGJmG+fQWRoA65owaew+sRihyCoeenPiAIJkRxEaK0AK98Eea5AVh9Y26G5XqbWOBYKUtOeStHeTpVQDiddZjrzqMbElSCRM9TFyHsXHRg3crDRXSWmzI/6o/byNF9bb55MavDkbyrHtbtuawYq3zHnu/2ys46CDu7HDmwuQVYAw8cv3WXCgqJ/Ym1CuSXC1OYIMkexlrlgXWkvpWv7YF99XZJSHL5zl0pto+zqjUbgipCICeVs7dh3nOvB5zvOAheIR3qgNDaAPP2VEYiHi2U7OEx6B+sJH6QADcpd9gD92CcHoWt55n1LQDbKqhCTiY2azveGoa4c4PzDUj5DtghzckUqhIHmOb54dwyQwkTTK4/kTcvQ97Uxh7tbNIRNiB4FYAWux9ehTngYIeZ9CQKnDywghrsezOs16nPBRCYWoI+s4SmvzwK+/xNhM8MQyrzQVAyS4jFCEdzmojpRR09PzgAe2A2iUxK788lTWfMI2UZ6apQcZ20HimQ9MsyL8wVUcr6iRRaK6G8uANLAR9GF+txe6I139us6O0LYltn69XruQzVNwhzRoMw66jXW0s65Cc2YmHsCAR/csmbMpKWBkhl7s+FMI76g7to7OmFffMBbM2AeTG3jAUzBqsq2DaJLp7Y7IP8HGkV3od5KT99xkyjlfZ28E2r/bMjWMzC2htrOYWunRpxhaWLMYlJzsFM8SGmjDC9xJW6WlcyJqnjVL9NKzM5LkBOv2eTaFCOrIFdXrlCjiLb1YqVgSnjmBicxcSOI/96MiND3P1dAGZY2yEhY6lkBQOb8DyUmbHslVgWlx3Lz27h7I91+hpLcBDjnG2uKCDO1OgNQWK6nbUQt7TDLiuDWKEisPQ0ZxZV5Ra8ZddhhnywxBoIkoHg0mGXI0q/mV96H/bpT2APl1YOhHE6quwqcIyNjHFI4TCD2IsuVxN2ubvKySz/zIXYNGUP0mSECcYhqCYQCMManmbrUHtBjweK7Fv83G7YY1PQ3yqOzJDvhaRMKfvwrmtlNqkdDHGGnbKHxTb167thXh+H2ZvsfZ71uNEssttSdeKxWEaJ7OeykByKPafV2p8Dx5d2OsxykvI9d8ux7ntIjWVlDm2Eraj8fbJuLrPtKXsudVTD+BP5aidbBSYOj2Xk/DLMU32uFDdi+7IKAuGRXWaYk/pk969mx641CqPhb+HaOo4DKItOcno0NmvoAYz30mBFVRnKq3sYcsEM8ixqIZSdF9dVMaSAIEva338EcykAqaU+qfLEurdbW4H5BSahCvXVrHkaevMypImVaiREYJGe7YHcXgP9vfOwhzPPc+K8WZKM29Mmtv3dwRXBI8HRiHGtRomGEmE8EwLomA5kQ1mOihM9k4uLkJ/fiaU1m3B6cNtDuiuXuylZ8BgYnEND92WI0/dgvNfLpJT4x4OYoy9shylWQBePwDSr4r9RppJVOmTDlVQPBZra5D009FyAeewGLFotuGhcstZ1LIhSku+u1FkG6bHt0MgVZiGNoLiLY8c2YRxMey2sy7dgj8xD7G6AsLYVlG0iJp75zuWcwN+48CyZ0p9e+VDlAjDnGi5LFXzjMEDzcXsU+omRrKBoeUcdxG2d0H7qTtIok5A2jUshVf/7AegfXOPydb74wtRzY8/tp3Y4JeN0jcru3z7AguvGJ3egX7qTM1OWaf7ExgpIT26CoIVhHL8Vx+uoX+qBrfhgfnRrmfmdcBDb6wF2rIPa3QDTqIAtl0MLdyc9A7muWUG/B8/Be/tD4Fbpyta0MpYsG3IgkPc82hFa0S9AbXJMAQpt0rpySE9sgzUyXxSrnjRgpb3rINT4YYd0wCM52MAELJN5cwwSLRQyQD0KPYd0+0n1HtaeFda3ApLMGVLrygis0dLa+Cn7G4GWFui/u+x6+PzOIUelPKsF4qYmyLtbP5M+1lKTF9Jz2wGPB/blfujnEvDrrmeuNBsyKeXAZhZ1J0yh0FLtuEe9cRbmeGZnm1jvhMmmUrY9MQOrdzi3lE8Ri4X4tzDGxP74DqxBB3tOJWtMTcXdxaRtbZC2N0P72fmMExVTC8mGUSb7TsLbMxlGErkikankTkGr/PRmfq6W7k4gMjiFanpHJzRtfAKSxwPiJ1iaDnvvepQ9sRn2/CKX1s2rM1mDaur7blDB5h8cAFIyj4n9OEVE25XDTOoEUcKH1C6kL+7DNXE/7s9lVlwpzV248iglCR7nbwXQtvMYMPPMzjwAACAASURBVDwB4/hyfT+pO58K9bUDWJp/PgnHJQlT8FeeRHC6CaZ8MOt5llWchGlUQpbuQBRN2BPTsC4OwXyQO+ijEpvl9yFi2ajwJKeelYMtQEcrdLKZKqIx63NmGlAVCE31rIVHtdHwf3kXvn//tOPnfCe73mI6/bDEIWXLErodOrOVG+o5jU/BUOSPVyCQe2KaVaby+Y0QGupgXb8L41x2nTnKMEUiESgV5WkZY1wqJFX/c0OwgkF+2IsNINVXtsF8EEwOtG3y+nYWIyQxJe9rhrSvh/XI2LpxKrfmZeJccgloUwPsG0PQzyQHY/L2WgidzRAaajn7nSjkbARMKF/eCzR2IRzZBdtKfkm5vV6FbGcHbsA/eQz2hcK1zBL7pWw9MQn9BQSOsePE9E1JbSAxSHN7fpRJFprqYF4cydvJyW0fRD4hslusMdTjUGfBwsvZ+hWrZIid1RC72hhvZc+GYN54AGtg9QIVqckD6fldrv2YqWJClrH5lqvpvFmYfHEe+onSVHVcX8MiN2SM7Bf28rvbIl3aU3lkaYvsO+Pugg3lYBuEzWs5iDc/ovJrfoQvmdQuOmoBTYN1bQhG32wcGyw1eyGucyBVeu8oMGcVlHVMHH+ciX1xGGbvKNTvHITx+rmkMjQpCeg/PZ2RcCQdWg+pvRLmqZtsxCG0UnJmFObkctBM2W1reM5ZTEYrDZw5TXECSxwblY+pJZFTKGimOCESgdrY4HxDoqooASK1vLQDSrmMxf/vQyhUcfdSgKnECTmOxJszrpmggTX/04uwBInx2DELwlR5noJul5iRQ2U5PH/zJN69sQ+6uWwpXNAxC9ipqOCRSTF376Nhy00oc6Mwj2W2nSM1eNJjCy4+BsNYZgZT8OgTP4BYqWBheA0E1Qu1SoYkT2P+3kEoNRLsMOAtPw9VHoR9ewKo9cM6PwT6qDPLWdezrl5oXijoWvB6UZOyyojNGbk42CEU5XXJCv+72pnlaxy74WT0oh7IrAUp6NDfzBBcEwbj63uAMi/M6w9gfnI37eUsNvNIB41lH43fX4a4fQ3LIhgfXII1mCyHEPO1Nt6+Afn5Htgzs9DfyMymywaw5ozR0S1J2EBH589ydMQKbNL6ckgHexD++w9gE3HAJt1qwrFIsC2LH25yShF8EuQ9rRC6O5ikwiDmHASXuOivT4b57uWM4HMmNXx5H7R/OBXXWyQ9O+HQRlidO6FZhwo8u8J3E/RReILHgfeylNNdHp4Cx7BhoJrgDsHMAryuDhdlctK2bvUgaVvl8Q4I7c2MgTL7SpdNzTVmaf86SFuandLrUvFlY8EvQlpXBaGrBUJdNez5MIt/F2OTluscUn8nXJhx9h47c+Rq9AE1F5cKIjgp39wHi8qlQ/kt1nKNaTV/54Dn6HYniL85BuWl7a4Wzqs5ptixGWt9uBMQhaJE8SnjJ25tcaRwJmcc+BMtXkwbAr1AZRH2+BQskt8Zy52YyXbu0hpSv9jpELdoIfFWstKG+ldHYV/qh55BPJ5+ZxmFiAE7YrI8EovNEpM6FHZUFjz+FYkfwuiS8kI6jCKVjhciGvyKgzukFpNpo28GQcLSZdmVL+4AZmcw98FdhqGVCSJsQ4elG47+raom6UtOyEDbKzthhSyYbzixUSmCx5hAOfashbJnPf54LXvSbbXuzaKCR0UdgddzHhifhXG83yn/ZGny4xuB9jWYn3gMwSkJinIfVa0DUMsCzFA2L98DaEGgShA3NiMcqMPM7bWo7bgFZXEY1oc3VhydAkixWob+VnaJAEpFW1WVsCU5LRU+Vi42PrkL63r040QPEt24ebpfxESmnVLPsnozgYWFpUXox24lyVZweWc/2QlOwLo9CenQJtimAPN9Avgnv3hJLomFlf2+OOYxaCzBL+cmzCROHlnqobqasXoUJMlHNsC+P5H0wiDmGmFSyUWBjOcpA8P4k8E0+BDSyCJcWwa9Sbbwk3wrgnMqc7sRZnWecBsm+fNSRjdmLCCK8P31YzD6JmBdzZ0hIC1IaV87hLZGWCNzaXU+yR6SggYCyLO9GOGcMuDNaX6kHTWQ9mxC6L1bwFIYim1B3NrG+MbFhZdW69nN/qyJD6AGjsN6q7hseizjWOlRHZxjBsHgvE/SNJ1rCSFJhJgy3ZiYh1Dlhzk8A3s2DOnQBsBXxpadD7OJrdWQn9scveeLIEjIAqTOCogUMLY2wF4Iwbo7vaoex9nmiSsPVTXQ07hGpdsvnjHOQY5K2terQP32QWj/dKJg7+KHea2pL5bLeXwHe4jHsr8srk6qCJMzDx37mnj+JEJOeHrrTB/EQ1uc4NHKkwSTOqHlXscOlzB9v7nIsC7CChIJTn6qm21yc5pLuLhI8tE1EDevg/nepRXfDpaQm5yAfiYDsc+rAuGVWENxTQ2IyU/VJOPU7RUuN+nEwi3LwhIlLGQFlVQdjOo+UhWMEg8x0wMOplObV4b6zQMwfnMG1ryBWWJMq0pWX2qS7Fm3txYVz+1iD+90kkEupi9pE7ZzDYagVFVyhlT5m6fw8Z3dCESWlXLyPWah2xccPEoYQVnVeeh/uAJ73L3zgbSjHcKOTlg6IBCD78aQA2IlLMSJZYFUodwDcec6SBvroV0YBa6kL78RzlBYnIOeo7QQ8+Bd9PpQQ/poaRq/POjB/NfzQERn3ATpO5H39Aqx0DT78+olGHQ0odKIH4t1pGzfDaHaz0wy/b07kJ/pgbiuDtapazCuL4OxqZQu9KzjjwwF5sl3kM1js8nWjfLnlJkRM7PAUoeqvNAFYU1zNEPax0GZsbgA75cOQOyo4VWnfWsc4sFNsKaXvVtZ03B7K4zfnOUHKLHlAlizttc7N2DdX6ndRTqjcrnfmbN0uKoEvS0OXlI0tihbIOzalNaFJ9ODQZgmcd9aCDXVDqPxlKN9R/p45IZhT0xBfyeH6C9Vdp7ZCqmzmkvSpl4PwZyHqJC+nhAnxBT6cBazn2BNocw+BuO3LkglGTqiVfJCWOPnhcuXZPtFJedSNgoiA0GoB9og7e/hrIo9FwY9/zZ5etOflCl2GeiUcmgxAwDXfszlHmZrxppYVw75SDtAGcawzqU185M7jiNQEY2UFgSJfMDFqN+0yBp0tNAlJyDW5ctCdGCs8JPbYJy4C2F9Pcxjmash8WEyDm4+o7976umwrNCacui/LZ0UmpspixEUaVuT3EgWcstn8YJFViA01MC8OQ7zxEBSVyzBtq0NAoHXRZJoEKH9uPDnys15JG5DMlP03jU/7oV5awHq13bCOD8K6447HVu3/bG7DKmBRFtcneP9K67Z5WQskUjsipE/dbIxTENKYbmzurKiMqnpzs/hOBj8XFCyheBLZiiMiMcDL8laJbTYtz31/BO3IRkiwQpDf9f5ThCxZS6soYzkwTI8a7dGA2hc40fDdw8j9H+/zfeOqJIUkPtvNfXFVrHknEOVNPIXj5bj6d/lbz+GTyb2Yj5UePXO7f2Rul3BwSMdyCf+CeZH5yGO58dAk/Z3MojWjuoXqiRtc6avINFeYmzZd0dgXM7+IFHZ2vT7oC0uoZzS0rFm29B0HarqXFBaldsNdYj804cQK8rjqwU2hqegkF7M8X1JzNBmUC2lyUWvx51jBt1w39rvrKh0BwRNtnorXsCNHkhHN8JWvSDmtTUUZc6aJvTZOaC2AiJ5Cwvu8A5inQrpSBdQVgar9z7jUGIt7mta7oP82CZedZKGXqJ3q/K1vczcM/5wCVYC5oSOkdWMPk3JOvFc4yL1lsU+yZxWjEoo0Oqa5lcqL8vqysMWbmfuwUphp+d6MNiqan8Xr0aJhCGtrYHVexvG5dwsZXFdA8THtiMQenoFnpFkc2zbKYk8iibokygT3ofxu8I/clTaYVUCwljNz0OqzJ804fbcmTmvizDedRHIuD1okdtR5lF6fCMpvcG6eA/GzczvGPaRr/WzX26Myay8uhtCpR8asU5jNppFjol2p+CRS2u25eCqLZs/MPxx8nrYOs0k4faKivQ2bVTc+cvD8QDTPDkA84Y7SSd6znlx3N4ApFRFEk+N5sO+N/pQvazl9eUQD3Yz4YibbcH4/cWsASQHN9vWwxqYhHFphCsHmRqdk3V7AhRUYfgB9NO5Kx3FXm7paBeLZ5vvXY6X/0nj1gqLK4LcYvriACsSWVE5IqiZ4FdhnbkOozf7d56xos/vgj27AOv6COuRilvIRrYX1mR66ALDQkhSRxRh37gL/eTyN6mY8yHdSH161oEtkY0qWQ/KMgd86ZJH6UwyEvsnm17zjxdhTiQTlGZCYXhkiSV2YrjG2H4UPNZUqWj9b55E5IcfOyV2wpsSXOr/Z++9nyO7rjTB79nMhPemAJQBygLlvWWRRU+JThQlUa57umd6YqJneyJ2Yv+KjdjYH2Z7d2Jn2sm1KEqkJFrRi6wiy3vvDVDwNpHmuTtxzsuXSJ8vEyhJ3c0bwSCJfOY+d++553xGOL70nvl7HxmDRiYgGYkV+ub1v3oUH17+F4Z5JJJMXccJVDUOs2fpfBqBZklLyTxTfMLOPA/R+Z3T13hFVqjRoDcTDKJKOFCI6VtVyWl6a3oGDkXzVJ0O6rxyr/ibJyAcsi+chEXm6QmhaQ6Qaqu4jE3/zeLXFOrQC5oaVBa5GXJ3k5tyv3ID5sHigzYznreuZr2q+P//EQsCk+yJH4tDryvqBjrGmrlsY0Yf6XoCva1QntrEH7HUszhLu5CypCTwSoOJ/d5J2P3EsgHfx0ISLPlK1rQvla0lVYM5OTXHxKWAPBLhv3MQ6cPKke6RtHIpzNfKK9Oy/MuuXjinrvr2h5X29MLp2IK4tX4+r/8D2VcyR1EhPmJGZrnNs8+i/Tl4rJ1TSSj3mPn2I01FkvcgHG458iAL3R/veCyJ0tPEsAWLiF4X5/CWNG65EAoJ4t4QnLujUHb3wRmdZX1NdU83xNA4RFyC9XFx5w2/10AL1cDTKxl24fTPsitJrsYZSlnOOUnJ9RqXk9VdSyGClCE8lX6IugrITVUcEEs1IcbHMcEuQG41ZO8jM/EtH1ZT//522O+dTiM2+L2+UrdTGnXIWxe7JEVLwPypq75Az4eCLrm9OpntlVrrmNgmojaU3csgNTUUDG5y9YVlZp5bD/v9U/MS4S52ncQKljvrXLx1ij0fj3XLurKfWbEDFvg9mVXO4ZxCiQR1dzeX7u2Dt+DMZmdzScOXyumEFYVhQ1nTwpJw1lvn4OSoTNI7rKzvhLZvFewPTsEeMqC9uBEIh2F9RBC4+WXnmY1MyZzEvEzazpQtrGB3l+xFPXt4U1UlR+WL5mqpUoL5dvY3TMg207Exa1jQFJkX214jsfDaCgVtf7MfkV8chZpy37xvk2BtBG9LJedkPiaeIzkAnjs2z51WHPpfHMC7F/7wmHqOe6bGB0uWcZ+5GUFV/WXU1F+D9c4p1kyaTyOGsfXmyTS7oqzjJUzNM/9OgFrnzFVYqVaAKRtRupcnv1gMUT2AKk1h70tamdPAqjXWwxCALsuMISByBb1ARPAgnJ/U0eqC2m+MwD5xi+0aCbtAK5lS/I+9Lsl9i6BuXQzn+BVY5/zJDNG+xIZTntwI8/MrENdL2G9xJZN4yF3D/uRqTtsrb9WlrWiC8uh6Vwfy/EBe0g55k4rblO11g/1iTgSFStZexpKyj/OScVEk6N/fyRhG525pmfC87y4llm0BBFVICasr2pb+JlrroD62ERHjmYTM63y+gIXflywLg4GTMP7uIKQEtKGUs7BvumGCsI7uM57ybUlXynm8bcniTN7di+j/92FZsjDlnLPYPmSZxpIoH5wEYaykjmaXWBAz3EyGpkAcvQhUBZOwGS4JH1gPYdgQ529AzMShkFPU2+d8W84V65eyogbK3rUQcRMSQQpGJ4BwBOaHuUl2hY7nkefYDUoISJrM3z/j6WajELNRgPR6Z+IQ4Tis/nHIUgjkgEV9cPqnsnDMcnstE+w8rdti11PO7/ozKyGGJpldK63oAhHUTPL/TjTPNpQDe2LPT7gLXXIv4WvTNYjJiGsFWALsyju+/hd7gFjct4RZqddIZVK5uQL2u6dhZ+g4EglF3tPLbkkL0SjQcsmF5LRVlVeSibVRG0OwD10ECFrSUgmpvR5SSz0QDMD67BrE4BjUh5Yn/b/zkRI5WbFnNWsgR/7hUPKbJ1KK1FwJcX8E5rvp8AG/1+olJLzyMAWOIVXJW14uNoeR3Jv9+3Ow70Y42cFuTqQUEgpBomAxEXCS+DeNm4SnJKHvqh9shwhHIVVVIPb7a5DvpchuJeIZCqJZr7GqEk7cgFJZmbOsnaukLipkSM8/hA+ukjLAH76VHDxWVn4KRZuAMBxYr59wLejm2fLR9b2MFjFyGWtCGnPkqZrITGn7VkNZWg/jV2eyeyAc2FMzsBQFMgV7sRhmNA1VECBhTsrckbg4BYxU+iFeC7OliI2dQnKRgjKUnlrIq7vm5DSujcApg/HJA9r6DtgHz8G+4g8nao2Nc1/pRdUeXca6kRQQ+G36S+sAcoXg7MggnGN3sgYjYRqMDwkc6IG0pruolzV51SqLqmC8dtotlyU+pFx90na2QOpdkbPPtK81NQOJ/HfzZEj8Xidtp+1YBCxqZfB3uY01OasCsCqCUJa0ss6fUqPCuT0BceM+nPEYnCXNCGzvQmRiE2x5cbmneuD7afYnUO9ehDhRBLuZoye0SqdBlzTQipV0FuJCCCulvbyN3z1aoJUr57MQfaFjkK6n+lQf7EPn0yRRyGtabq+A3FEL6+RgTuFuzkhGYjB+foK7o+3pgLRyyYLYcioEZfnaFsR/dwbS3SkOgohQRKVN69Uv/Ytxk9c1LYwoQ/f4Upbusj89z/ZyeXGCZHQwOga91TV6YHzhwyuBQAjmW2eTFRoiRkpBAfN35U3+xZ6h0lEB5clNECS5ZTksOG38OLv6pT69juEGzmA6zpqxrCsbYLye30avWB84GxUSMN9NZw8X28/P7xxAhSQWhs/1LPhb+eY2FtueV0tI0zDcKhhMEGYikMkbPQ/xkbKFRNxh55aICTE8w9hLZ2IWSosO5eF1EKOzrkB4nsZMaIXUL4jT0ADjl6ddMl5CmYTwpermrrJZ7t5ClwI523EQMa0sLcfUrmUGm8nfQjq0FzdBkgWMHx/hwJHJnYkEkxdICkckFT5sR2Amkb2t3tGJYF8PFFLroCz9mTlOR65bQ2MumVjIBN/KyIJygob+lpI1FUEJePERfHh107xeg3J3Lil4ZJJMzTEWyxSjUVifLcCHUxWE/vJmxP7fj9ygMEbBqMSYAH6pCQjuBXMkGxEmm0OJ2caB//gwxPU7iP36HEu0cImToS7uw5SrKxGzBRwIaOMT0FpbMEkOGXkIM54TRvJlIGxP4kWhG6w0aJBXtbhaW1SuMm2WDyByBImV02BG/qfIEVAnsSsfEeOsOHOTWdWmwUxUCm7ltiD0F/fAevN0XvxIvpdAe6gLUk8Xs+GlkAZx8RbMo/fnWJDkK6qYCP7wEVhHbqWV5nIdkzAqFAgT8zp+8p4rGJ2nUfAqpsIwP0hkRYiVbdlwjDicmHt9pZT8C73oPKi+sgvWGyeTNnQlfRiyAnXPcsjLW2BGG2BL7bCtJjgiwMoAKm5BDYYRN1bAjC/17TtdUh8WcGMl9jECQ5fhHHdB3qU00kEzHAe1AR1k5cje3yWqDpRyPtpW/+EOWG+dhzM642b4ZckdRClTRPZ8JYpUl3r+1O05wNjQDuOn/mEQUkiGsrYF8roeiDNX04Sltcd7gGAlzN/mn1T99Jc8vUmJgbJsBLnRV3W5XsaNlcD0NIxfX0g7TCoZBDNhiJkIpJpKoKoS9rsnkuVQ/c92wb40mLfaQAfN50mu7VzkkvtIa++DC9C+uQXi2m3f8A8/1526jf7NDbAHSbO1vPmHny0FLW+UHzySnA3ZA3Lp+p6b1VyIpr2wCRJMmO9dKFi6pWqO8cZpYCpdXq2UPniSL5nl0DniJ2H4czidhHQgOldtpMqGuquLHZHsM/1F3dq8SlXac0hoF3pzidQQgvbCZve799r0DMzfnM2rCUmbeYEpZR0JdkNSPDrB0vKNHQUE0XkR2D8E43fu+FmwwkbawlSdohhm1n0frK1dqN63Dv3/528Rqqnm4StAQXPKNVEfZVniv8dpcWbZqFMkSNGYC0/TVC63UxyS+SyEIqB+dx/eu/gvQKpHMz6Aeu4EZCPM5U3jRwvgCd1WBf2RVYj93eeQyM+xBCaS3Fozlx0gzGPC9zl1kqEbz+iJ6WnGbJEpeVBVk/pOeT822i8e51QyZTwzV2MUqMh1OutMSoubOYCk9DSqyLHCYD9o6/htBmDnw66U8qGTVZX8UB/Mf/ZXqiDMEctLvHcNbHO1f61r51apQyPx3goN5i+PwQybiFJ5sj0I7dkdvleznEXta3M9vPOI1TKre1ELzF8dhHV7mhz6kllGOxLLCQIu5Z7k2lbb1wXU1MN8q/RJWvvODlhSJ/tK/0tvmtaPYOAozH/yn6X2rpm+EXpWnibqgy5Ze+clrVXnbjhpNepVHih45OqAprtBbAlBJNsiloBH9vrCE1tvM4xfFHdiYSJab5tbPp2MslC856qRPN6yKig716RbKqoSYJWGGtJ2tQNtbTBePQypuQY6SZ1MTECMh3kxa6bAd1jgv7UJzrVRWKfuQnuqj5UxKBOn7l0OcfIKzFMuCYiFlm+NwfoktxUjs+0LaHzKDTqULV0sRcQTfjwO+/cXFzSw4n5+fRVEqGpehg7agdWQuurmXVbXXtkOQSLiRciafscSNpmIR2G+fTGvNJh3LP2VLUwAYXztlSGWePPbSOeQApVAOFIQiuJpH9L3kzOIpIQKvde7VkNELJjk0panuYxnk+dUsj2keZ60jwlDb/zjF+5eZB877RJriJQlbIsTQTT/0icf+q9fY01n58w1mBcH4YzGstjLXnmXrnHWtHjxW6il8hgyt2Mi76fneIGVS/rHz/2Wn1wBW2iY+dGnEGSeobpSgV4w6yla0PNIjhWShCbiNNAoXGisEwLaX+zF785vh+2kBNl+OrYA2/jOPMYGhtC07BCsnx3i02qPL4eQA5xaL7vRxb9CbK5ASaXY1PPJq9s4W8Sr6ASBI1d/PMA/DdUzCRykh+fy039vNebqKxZ2CmG85Mo2SJ2trOZPL7/93pmscrGf83rbqOsbmPDip2TNotUvbmOMUpKIHQyklc1YtFy1MfLqSWbT1m9sgrJzXdGSdWqfyTHI1VsUEDcG4JDkzVAMcrMKZc9qIEj3SkGa1AkPEDNliQ77uV+uYPc2GP98BIgVl+lIO+YTm2HVPQ7LavJzqj/pbYgwUyl9VDLbmhjWiizxAosHOJLSma8wuM87pW1vg2hohPVu7jHFt96gt/AjaaGqqpIWpF5X5UW1UB8vjNtjzdAdS3iB5IzMwPr8Wt5MEC/+9q+F+bOjjKcmHCQsE/bvz5fkOUyZR+vIXThXBqH/xV6IuwNzWf1E53nR1tzAVRHKBJHYdWojS0ZSqTD+4RAIlqM9uhKCdTTzZ1k5S+VDZoSDyOUNkFYu5oyx/cHZLIaqz9chbTMmDa7vca/p+B3GoJfbSBpN3dYF4xf5gx0/x3aDn8p5B6GE29Re2ACQCcMH/iEmLDfW3QhpaRszzMV0jAmRxQTnKaFiktUoBXLVxaW3WLeY1EQIPpVYiEm6BHVnCdnG8QkopF6SQfpgPCE5r/l0y+F73lDBc4798VmYV8eZwUzNMU2eV+gcfjyiixE9U4m8VKLmKmQOQlGhd8Va3wS1uwPhnxyCPDmNYF2Ny7YmByaC4LnyxRzMu4kuAcsRnIn0BMzzHp+8t7+9E5/3b8FsvIgXtp8XusRtfAWPJIQcUD+AeuMCnNOu1ZRcr0N9fiuMX55IMz8v5fxOpYLgt3dCTIRhvl58hZ/v2Mr2ZVBWt7iyDBO5yTvEJlNriU0lg0pyBGgtJXj0zk2rbwa2Uhq6iGk8fWDay1thH77k++PId43q/iWAXunLAUeuVKF+ewfbNSmblsC5NpSUD0k9vvziRiiRWRhvX4ITiyL0N0/B+NGXRZ1XvGN4GSmyvCIsjFQfAigwp1WjJSAGJiHpNsz358qm+Upfpbw3xbalEqGQArB+l17CK7SfYwho39uJuPTwv4rgUXXuIGh/Ceu3/tnW9F3QSjiVMUjwCbkiWPRdL/ZM/Pyu9FRD2dMH+9qIK/o7MpNtJenYXNJWKil74S7iCBfMkxIJ+ifU4ymzQcoJmTghP/3wtuGJ7eCFnKL4dBr9+bUQoYo0okbeMYqy/4+shbh0G9LSVjjTNkuVUcmZFr5i2oBUpQHVOmRy0Lo9yYQE584027kRo1jZtwKoq+Wgj5q0shna9qUwXz0GQaw/srB7pBtSezN/7/bp3BgrgtDITaRJGeVSIxFHiGjG9zxPKyf7rD68CvLiOtgfnimZlaw9tQJSZQggHBxNsNNR2Eduw7k9f21Drlg9unLeZBd2HBkcnJ/vdW0I2jNrgYEhmJ/eKeX1TNuWFs3y0lrIPYvc6teMAefuuFtCNtN1DSkr50xNQ6+rLS2LH4kyxj2wqYPdwsSs5Yvxzbh4qt7lKIGXEoCTPSolOii40vcuR7B3EeKfnAauz7BMjjE5BVr0BfcvhzU4Ca2tPsvRJvWmuS40al41D5LnsV4/xjhiN34oXaqM4AWztyegfXIZ4xOTqE9kXQmSZtP355ldJDrG7G0izxA3Q5ILB5CUfPvhblweXYYbI+1lvzvl7ugreIQ5guqGg7DfPsMrbK9pezuBhkaYvyk98CPGc+CHe0EBln12sCiYtNgFMrC1UmNga65GGlYU2YtAAFOxOGszFX04+U5KQNyZMC8ZlBpip+VPGaemvotdQ6Hftef7IIajsL7wtzIl6ROWrnk1f5mbPsbKV7YDA8OI1ingCwAAIABJREFUvnkOFf/b40wAMH9ZHOeVWsZKYmRIcX/bcpBjjvXGKZAupDh7HdalOZbZg5Z8oXtIK3LlyQ3pGc8iN9+uroT+9W2Yjf9xHGHm827k2teZuYJq4xCTIIo1ysYTs9qyHdSl4oE9HFKKcHCxY83nd5oAKWuFuqoELi/EAHFe0GQIa3uLOHaooeA2VzWArRBduEo5jXT92FLto2wWs/bkCqCiyjc5i6EjB9ZBjLsYNfvUHRbMZ71XYjgTntSg0p4NKaCyyxZNuOLaHc4oyeu7WT4slVFMLNngvz8AyYhCjE1BWtrOODnzVy5RJ1/TvrUViMxAqq+HQYzdIjadrllCHvxbkRvL5DrSKfz4tC+sNx2Oy+0tTaw9aR8pnUFe9FnXhqC/sGHeGUPOTJ2+CvNEeVlQNiR4bDXE9Xswv1ggfUNaVFQoUJbWQOppczPQ4RjE/WnW9aUFAmWRS5WXo3sqVypQdiyGtKQd5sGrEKQNWiSBwgYUFHjlwcWXgj8lTUUiu1KrpNLv+k4Eti5B/MhFRE6PoHJrO/Qtq3isEDMxhpSJgRFYn97IiZNMahvngrVUBaC/vCVZrStn8UT9FLs6YYgAAl9eh2EYMC0blblwpImX1lnfgeC2ZXOvsONwH+TH1gDnBpiopDy0ElQ9YDgPJBy+2YvxsLvI+kM2X8Gjqo4iGM92qyCAOBMUfncBzr3S5FHkHUuhktiqNzkUGcCK3ZRiLyEFqx6mksrWhIdoqgjCoVQxq7GUIeicwGgUYqctaPA4biRJShwcdrWwK4Jz5hasY9mDj/6dzbAvjyYxZDnvoQzohN2ZnALGpiH1djN+JsvVJmNnwpbQqo2Y8DIJSZPbTUYjHJX1GnkCz5WPy/0Iiz3/zN+1Z1ZBzIq56yA3GGIJUqYqYkG+OwYRiTO2iBnW7TWQDuxA1Hqi1FP9SW4vz3yC4N2TcC4VFzKeNU0Wmyc5i9Tm4nwsf8L3D+guaPsXA01NMKnCUUZj/baqyuKTXI5jq0+vhWSQBE76gk3b1QEsbi9JKkXb3MwuSJmwE7YsrcwN26GspLJpMU/+UBWYP0nHmFPwqK3oZCtNajShGBnb5LplnvUcZaUIn1moFcoa+X0cjI/e2AX792cK6vGq21ohr1qSt9zu93xFt9MUJrv4gQDlOxbb4x1Y5RsjnnkcDhyf6nNl5soMPoteJ21Akpzd1ZCXtTCMisc8RYH90eWSpKMYNrBlFcTQjOv25NOjnjGICRZ1rv7aO5ci0FaFmV+cYiwgJTQ0WU4KblMlhEgkFCbFLRsNRKBNafLSJqiPrHRxto7DiQ8xPacAQ7JyUqUK+/cXsrLfrsqIq5mc2dTH1kBuqWDCXE6DEF83HzB6aqD3LgNIvxaETJhEQwGCKSW4KOMZeecE7LthVL9E0IhGtv6VmDwsQVy4CfPwfTBE5KmNODyw4U83eJSsUVQ3HoT52jGO6FOburWN5WNKGtzpBfnz3QAJeTY3zusj9vpSNHgkoc1gEI4sM+aRUt/MYpIl9qjMZzHk5x2Zw0O6QODUthDBI5UOA8/2AiKQDIb0b22EmLGAmqBrFj88BuPNORFT1oXcuRyor82NY6QsrGVCkmQ4hHt6ZA3kkA6pkTyyJVjvnOfBJWmNxH8VycoglQkKCZW7hIOWLFwRB4/s+Z2Rr/dzo31sw4Eg6Rh3VTJJKPzfPncNa6ic8eIOGFYPJGsA0uAtxD+/guCKJsiLmlh6RWghhGee9HGWP/1NdJyFEj4D552TLvg+qEGy0zGg9P5HLAuG5eRUIHDFaTUmqvwxGy9CTg/AOXm79G6ksjhLfOdoEHeOXIR1aU7qhTOIT25yBfRLWPBSGVZEpaKLMt8XmJi8FSqlPcC2UIs9ee0iqNuWwjl8Mc2GNW2s/O5W2JeHGdP4oBvpNBr/eKhs320e33YuAyaIqOlA3HGzj6mEpXzX4Fmg+nWyWpB7kfgO9LXtUHethCB5pYSYeqHjk/6qsn0FO3DZn1+H05+RJMqTQEnOiVUVWeOHp+TgOAKNz6yHIpsYfvMiz8WqLPF45DXvb1QlJBxgrk9Ye2Et7IvDMI9dz4nhVHZ2Q1nTBufE5TTnsFRmdvKECRY9yDzk6n0YR+7lLbn7eS6ROg3VT26AndDkLBY80jHVr6+DJNuY+dVZBFQb8ooGWBenoG9vY4ynPDMHQ5Cf24Zj0xv/NINHO+pg/Nwkuh/9HNavjnIJJbPpP9gO69jdohIvyUDv0VVQWqpcYdHfXcx+If08lYxtigWPqYNgzLJBxADKOpLifDnYx1xdJIo+WempVMpOpPMXInikAE7bvgjy8iUwf+VqGNIHgxoCIKtA/yCgShCDozCPTcAVEV7HjM98zhakqyWrCssBeBMQZWeD/+lRDrYif/cJnPvjfB3liHczHogM7w+ng/WLeWD7efRO3IHU1wHn6jAUKQPPI1QE9nZDaqnjlVlqc8wAwuGn+E9VVW9zUGWLFlhOC2yrAY5NgfPCtMFwBIeP69i/w0Fd8I8TfAXwMVR7GHJIdhcY1GiiGxpnq6zBN86hUtMQIJ3NHKMyZbYUwkX9kZv29Co4EybsL/1BNrK665G0Cqz4M/dRn+xjHUP788uw78+NeWnKBT7vCx1H/SYpGXwxb1/r1FM+8OdDAQeR2xYoQJV7mqHu6WFHsEyGMulnat/duSBamH4eC2HRzFePzM/JpDIAZVmja8IwHmHyjP1+uhtMZl/+aIEjfcsJnL7cGoD69W2w3jqbN/tI4vHK9iWQOlsQvzCA2UPXWWImX4XOxfBFXGk9aoRPTGhFUvaQoGJUcqY5N6goDBsjYT39O1vhnLiCqfNjzEWgamCusSjXM6U+kmi5smcVzC+uQ9x04VG5/ETovisHVgEj4yxHJ6YsV1syQ0+RGe+jYzA/ve2yv2mbecB2xg0Lbf9hX5JRPj0TRjVZ7RZYyOrfXA8kSunOmeswjvTDjhuQHIehRYHG+uT+f7LBIxFlxs8NoH3jJQRCEzB/mluUVO2tg7R+Bcx/Lg7OZ2wizWOhIOxT94pqQvkZCGibnMFjTRDK2g7IHXWQqoOcsrfuTWLys8uIR9zgkVYz+XQf/Z47bTvKCITDkOsCUGoqoT61MUn3L+t4jOHToTy6jp1NyFEiiTNh/TuS+7AhohYkEiN9/7TrvUpyFjmEWil4o1Iz62BWhFyRbzpOQjEk9NePwroyDOfI7XllB/XvJmQO+tN1yOaLeVQe74UQJNTcCHtoCs47pzjTyIOGKYAt3VA3rkU81gvbroUQ6ZZOc8+AVrcPVt7g5nAcJ85oeOmxB3uefO+VJMegivMIVd+F+Yuj7FVObihUvifGqWSaBUkDxQTgy32fS91P270IIlTLBLByG2u4EruUJosizQsc2RVmNn1xUk7wKFUq0F5KZNUOLwyGLylYXIYMUbHrT/6eGMv8MHL9HpP8wtUne4HpMJyr/XBuT8GZsqBtanLL+n/vkoEedGMyxBvHCvpe++2Dm4XsdmOmd46nWQmmHiMZOJ6/8cA0MLP6nMg4cuCYwhTW9nS6cJAMW0q5VoWykxQEWuEMzmDy1yeS+oQzcbPoXEnvpRGNIV5dzVnEClVDzLI42KH/N22Hy9PcFBmkL2r+7AuYsxYoqZNK1it0/9U1dZB39bmyeDMxWL85ldShpePky1LqL23kMdB+7xSMS0Npi2NlB2UoW2H8gysdxCV3WnCmBHokBedcGoI94s9Vb2rWRPN/2sf6roQ3jdF8S4WgHN8t22zuXg5UVsA5PcBuSHJTEMbrZ91bYduITIdhVoTYxYbuqfL8Nhyd+hPMPMqxQ6hsGYFz/j7so4WFhvWXN8K+OQn72K30Z062cT/cxZZezq1xKCtb3exH2Ehm0fx+pAVfpkdWM7NPjMwylZ8yaiQBRIBZcXuYdaHU7ibIK9uZjWhNRBC+MIDwyducGZpP2TpXv0hSA7rO7GP7k/N5B5Ri187stpc3sQcrabRluimQE4a8eQmcU3ehPt3H2m3S+uUwfnokK8vhYTdYdoFWiGxHRmVJN8BSt7aykb355lmI8eJC5vn6LjdVc+rdY4V629HA4lh22ZkMdd8qSN0dMO0uGLFuBJWjUGbvcubaidtwqLSxcwnCU0/8SQh4U/B45qKC5/cnBstiD/sB/E5C4frFYxA3h5NHj1o2qumbJImM63MEuFynX6iy5XwuzcX3dsBM4IbKPRaLnRM2NwfIX9mxjBeg5LREblTWO+fghNMDR/5G+uohb1jhfl8lNHZFeWIjLMKa3XZtPefTilmCzufY3r6MebXMvG4j5Z5Df2EtxKwDVAWY1AAyRCBMOnlT3xzk/y/WPHVM+yJhl7OfU7H99e/vgPUOmQn4CwIKHS9f1Uvb0gKppRZimMhMrUBNNcSNe/NiVRe7rszfczmT0DaeLSV5yccmplFxYDkkssarqYQ1HUP491fgDEyy+gJJdlFQR/qvXnBHgQvb8ZGRQDDAQSFlDsnfWYeAPBuFVV3l6kkqCkPEkkFjopPKpi4oS+vmgiM/FycB6uo6yDt6YR2+Cev4DdcuOAUuRv3IJwyufW01EHL92q2PTsC5lZ7cILtj6/UjsIdmWfQ7FQ9JgbX6je2uQQhJ6wyMwLkzBmeA3l+31E48EEH6z5Q8aq9H/MoQQo9ugDEaBd46jfDsLHRNQ+XzfcDwHBxGaq0F2ltZaomUD6jxe7W+HSY5+cUEyyVFbQszksJyak2hINQXtuNctBf94394ebmchBnKOCqBCKpq34f15hlf3p8sFnpgo/v4bccNHHQF6jNrIU1M8E2Rt3YzK1Jcuwe0tha0MPLzHvFH0FEPGvilKh0YGeMPlYSwnVsTsO+4gxAxM90XzJX2YDba8lp2RSDdJmIsjf7P36M6oOdXovfbocR2+ve2wb4+5mItTl2GdbL0CYP6rT++AtKitoIabN6KlkoHUnUVMDMD6+0TcMIpBIjECpRfytqaLOkVlknZvx7Wb9MZ9SVetvvS710BuQrp1l2ODcJuloLRovK0Ywk4iozQN7bAqe9BNLo92SXKrOmBORycMB3I6ixisa3ldHvB9zl83kZLs4VlLYV1QRf8xIkDmuP30bD4MMwfH2LcjtfEU30ItFb7Ypty2aZMwslCXZe6qhbSuuUwXyuuAlDonIVsFrXvbIM4d40z8M6dmZw2fy7ecXNBOEih85M6hbRi8byza4WA/gtxzznjTPqeURLyb1yIQ6Ydg4JH++o47PMumYscq+TV7TxfkMh6ZsuHjiZXHXHzHszPC9u+5boAChKcY5dgnS19XM48njfJ2x+fh7y0HlJDFXs7g6SGPHekuAURMSBu33uwBJmUzvHCr7oyrzah9tgySG3NrrRaxIB15h6ccwOcaKNgjwJHqs5RuZkCSE9cnMrC9BsFhRQsUkmaStCpFTzGypsmplWdsYxeAJp670jNgHRKrRNzC9tCL5uyshbKrl4mudB4RpXOUha3LHf17BbOLMqrWqHuWAaHssAJYX1lXQdXZeL/9Hs4E9Gcc5X+rU2wzg4C4TgfQ2qqYsKbGJuERIRDgqzFTSZ9kZsbVQVBjjyUyTx1HbG7I6h6aK0rp0QQwHgChy5JsI/fzoIRUBldqquAuNmP6JfXMDo8RwaiYLzxuR04bW/E/cmGBf9Oix0wZ/AoOWGEqk5Aun4J9hcZFlD05tAHkYeizwPs4xtgXxjkQQGGCeMn6eVs9lLtXFR0EFW3tkDcm4Y9mI2zBOljkYdqSw0EKc4fHXDBz5n9SgB6PUHOzBsiL6mA+tBaRC8OQTmWDcin65E6aiBuTsAe9b9KJZA/42DqQ4j83+9BrXM1Jv02EbKh71/NWdJCpRyXtdcLjE0ALU0MyCfyh9zdDHHsPKxzE1zmpY+MPKSJFZ1Pn1J/aT3sgTBsn3JAmddiR2wo1Tq0lzdDXL4D6+TQ3CYJeaOcZUOqmisqUKHBCerQNixiGROS7VM7ayF3NcKMdyNmrPN7+/5Nb0eLPyc+jarqT6H034OVghWkENLe3Y1QWyXMXyXKIQUjLpLamC7oRPGgb7a6rgFSX48vWEyxvuTK2DEWb/cyGD8qnE0sp2Sd2R8q01kfXipZnSL1OLmwWsWuu5TfaawgCTIO2opJsZRy4MS2mcFjGYdwd6kOQv/mZlivH2UtTK+xqHU0xtWVfO5C+g92wHozvy5wKX2iIJZYvdRIaomIVM7F+1nausrWpZBbAjDfniM2lnKeUrYleRzWQs0Q5aZjyDUalC2dLLkjYibMV4+7c3qZLRfGkA7F0AomZAbSLPm801D2l+0dh+YCorQuEFO8McD6ldKSNkAPwjp1D86FOQWJUnC/XKqvb5hLWlEM8XQf4yDNj2+w6ggR5OInBvKKp2s72oDmlvTEFwXXGzshddSDMrm5mkqVHsOCEtJgn6NKbgnwFRKRf2kTS3hNvHEYM/dcFx5qrXtW4E7XXlwd7Czz6ZW/W1bw6IQHUddxGM61EdgnbkF4Ps0JpwnCy9GsTgFILrYtA213LWWbKuvdY3CG0hme2qPdQHMjR+XWq4ezMEV0KZ6bAAdbMpgI4py+lwwite9sgRQMQNy9j/j7F+BMGZBUGRIBcg2L/1smMU5FSeAWSAw1O3CjlRThOCqWVKH6a9sQ/+AS4jdHmECgLquGvH4JJAr62FePlg4WxJ1BOHcn4AxEXIxdzjeFSvW74Vy6z5qHxt8fhD0ddvFWFBEV8QiWQoD2/GYISfUlQKx/fycL/RL+0dPclGpD7JAhCQvWwQuwboVd0eQCpAHOPpKFGjFJfTa6B1bMhqivhLZlGQJ9TbCNGsj2BIzXT0Bir3IXr5HPqURe1c5AejsWgGOGIIUU2FYz33MJNgyjE479YFmlPi/3T3az+LgFY+weWtaPQBZTUIKzsI/egn12Litjt9cgcGAN5KAG5/AFWOfGfV3PfORufJ0gsREpBFDmhkSNKTNFmWR1Swfb/hHkxfrYLefMp7kMcn1uUq0iz/iNEBdvwjyWstjJcRJtUzOkTdlyO6X0h4NHGrMG5kpWpezP31G4tAx+KcdnG7l4fMFL1al9WLDgkeYKklOKzya1OBmaoyrc/1zOKF4/SKORMPwiXn7QVMp9pW05yHxm7cLY+hY4OQVUcojcvTIIg5oJbdNiKGu7YQ5Nw3z/AlQKdh9gyxfEyl0NUB9enn/BRhJy393GixcRMV2pqp9lz0t+g0fy3yYTCOu9C3Dup3976nPrIZNu4tQM4m8cgyRcSZxcjReQj6zNSogVu4V3RqKIGw5WdFQW2zTn77ToDTy7FcqKVsx8dAIT58dYML1mQwdq9vfi/lQDTt5aUdaxy90pLXh0DMCYuIeGms/hvDNXIqIPkppMLCFvJSocOLNRVwalIsQDGgeW7EupwYnF08CmBBpXH10FaEGW9SGhWkEaV54MhipB7W2Ys6BKcRNgXbKueiAScVlIkgzhOJACmgtQTmFDcgeEwyVStisioHCO1RdtRqn3CGVGHQctX1sNZUkHjM/PQFu/jGV97NsTsD+fy7zKywgz2Qq5sZIsdyCGxiBuj0AMz8IemVs9MZ7kpW1cFtS+sRkYG0X83cvs7ckElxSCCoGGaXWc2kdaFQvDgfnz4gSkYg+eteI2dLIOlrjVD5tY8VP5bfs4+9g/A/vLwisjlsQhcePFjZD7lkCur4bhrIQZX8IkFdm8hKrmyzDJF3RoEmJ4FNKsDTExCztiwTETGJHWGlR+fwtmp/fDtuuKXc5Xv+e5A87sIGrbD0PcHeOVuTM2myYlY23sRMXmJcDoBNDcwO4Tvh14yNVlKryg2Ue28FxFFp5t7hWRp20o6JLCaNymfxSZs/esK5chEl72i5AQLda3rQSVqaS6EMTdQdgn7xXFv+nfWAdnxvbl8pRz4iFbwj29JS3OMo/zoGEENNYXkuAq+76n7EjBo5WQVmH8GD1ucvpIDer9noiCjB/sgvXWMRhXhnNa4BFWLNVTmQgT+subi1a+/HahlO2YqPPrYwXH4FKOl9yWSszRGAfMqTaAbEXoOKj6d7sBmgdNC07MhDMeAe5Pwbk+XLqNa4kdzEU8UR9dDQlGloaqd2jt0WVulrAIVMVv8EhYZWltT05tVnN0DBV/TSocREjVgCiJqo/BuT8JMRjJgrAQU99672JJOpmkX3ljIIqlLTqCRfy2M28vvbtkwRjWA1D7FqF+7wo4kTjMqRi05mrIlskkmyPX+zAaXjjFkGKPWYqGPxGadBtKxVxp2JkxYL3qRvm8ismT/ubfp6YgbMclQSQCS8I6pAZDSksAymPr4Ey4QHRq6l4C6ALme9dcc/WH1vIKo5AFlfpYL8uzkEUVlVYq/venYf7kC9eaK7PxJOGv3Ga36Ag9u519qCkosi8PwTleRFOuKgBlXafL5K4Jui/cyCTE/QmetGXK4P3IFfVlfM2F67AyZGv4R8fmQJsCS0r/a2saoB7YDJOyfyXq0uV62ISbJOAvtcDLu7i/5PpiHrvv6v9lNLWHPHg3M8YyU9PT29SO2dBWt0B5aDVsuwmGtQKW2Zp1LEkyoShTgD0BBcPQglOQg3PlJW+HWGQDjLgrdPxVK+8O2NODqNY/hfN2tqMQC8/+YCfDO6wzY1BXVEPeuhrGz/wvTpitTBNTmbItJFejrGsDGmtd9xgSmL8/CfPdC2DSV9+iNFkp9Zl1cAiDVaL5gJ+7x0D9TYthH7sIIlzALK456pHJaFFlXymcoczXB+3AMoiKasaRl9v8TpblHN/DOnoSK+Uco9g+FMgFXtkK+9KIK+2WqMJ4eFQiLHEZlHByhNcrUqWh8ykPr4Ss2TB/d63gmOkGkQbUlW3QH+uF8bPjjMujvwtHpFWsil1Hub+T65Zz6mpBsfRSj+2W6eNQqkKQVC15D+g+Wj1NqHxktSug/ZvTkIQBubmC4V5Saz1A33PMgJg1IcbCblXt1vwtINOuIcdcTOL4zvHLaba9ZKurbOuE1N7IMn5+mPd+MY9M6L06lqXukqpaoL2wiQlc1mdXIS9r5kyxVBVgKTz7dP9c5ZPsb00V1ielwQ8u3Q2juRZoJFxkgUbZf5L9o0QTEX+FLGNK0xlzWv/QKlSv74QzOAJneBIS/X5jGuhphbRxOd47v63U16fs7SVj+n8I6fRlOJfT9fjoiBR40Jc8n8GEA8NHNnBAZh+8luwouSFoL2xk9hmJjNtn+n3L9tBEJnXVQX+SSgB5SqxE0JiNFDV+ZxDunj7OeFCZjwe0MhoHkd3NPBEyeUeWky8/s4+fWw/7I7LomsMrZJ6GykX6K1vh3JqE8fE5LpdT6YFxO2UGksbQCJRgIDnp031XD6yGFFTgHKfM75x1IPVHJnmXP3/UxWXlYIXyfepoROjpPkQjO2GZLSXdLUmiyeGPxz4uqbP/gjZ2Zm6iSj8C5y03eKTlFIHdUaFDf2YtZMuAc/wG7HtRUOlF3r8WZgnBI48HCRB8OdIthDeSlnXCvjAA0T8JeWMX5LYa2G+fSMva/yFuOWV/xMgYJzejvzjJAPx8mGgOTjpcosx8yWTqhkbI65fDev9SSVmL1HviifaXG8QXur8URNGERdhouidpLNbEeOplCikrrFTkZq7nOgdNiGTpSjjEIGHdLo4kCTM5+5TIdsuhQF7cIr+Ts1TxshH6z4/D/vgMv9/5GmW6leXNrMYBy0Tkbz8Gu4PRddD4mgLNKkQ0mc87qj7eCykyDfNg6SSfXOdlLLsqZ81zU8SUV2Q0/XAPJEeC9ZsTTIrJapKA0hKE1FQBqb0eUlMdQI4rpglYAoIIHabD9sGFVAIIOkUfFFuJ5mju859F6D8c4ONQ1p8TPymwAe3rayDV1sD64jqcG0UC2EQFgdyj8lUWvW4onRVQHl6bbV1M7jXDI9Bb3TmMhOOpGmoecwk8ZJeqvrAVzu1xrnyKIRc+x/7zm1a4WNESGgWPLVUW6utq03Ue+V0n1QsJjhGH3tLsjuGWBVOWMR51q5qt39jCRMfYB6ch34/zwocWWx4jXP/LvXjv7DbYjn9uRQndz3517Ph/F9arX86xfhKbsIi0F7iUeQZ1bQPkratgHb0NJ8GsSz0UPSwYNowf537h0k7r6VVVVsImuvuqxVCf2wDqOxmXZzb3xpp5rdWUxVWQ13W6L2sGCLfMy03uxrqXvT1pKXcaNOQqGcbrbuY1q6k29Kf6uKSYuuJipf5olKMBggMQliU1kKRrJHFWr9Rnz0ahE+Wf5EYm3WeYS+SUmGJU0pZiUdhHrqdZN+k/3AH7+N3cg3sowJCDSHQfbGvhmZjzvff/lvYnnKOiydACMVTWfAJx9grsswmbysfXQKmrgFIdhH3xFuwU71zG7TxG3t8+vruMG+pmsoWbFfLZlLYQlK9tgfWb03BG5qSBPDiK/cnZpDKCz0POazPtmXUcVEuVmoupGpuEuDvMAZ2YtLOlX6g0+u/2uhNjCa4yOT/zTc0sh2WfuAu7zIUqY1AzxI3ndUNYI9Xk4I4DRpbvUnliokwdNRpfiESTzASmBFocvOQLJBNakcSO9fqsf387rE+vMXSiWEtmC3O4Urn2ma6cirJ3OeSGAMzfpHi5U79okdLVAKk64FaWbt6Hc28yy6ouc64hrV7KRmaKSBfrb7Hf5d5FUFc3wvBDVit0sAQRlO49tcwFnf7dLa6VHRRYb5ya4y4U6yA966AMSZcgVWhkIg1lw1I4I7GkNW7mIVgXtcW1ALVZ1i9Dri+xA2HwZTIHMS2Axg/Cw0dirNUoBRSIYIVvy0/OONamvI8FrkujTKGjZ+nE8mKJgsSEPWGmoYe6oQnS8sVJ9zxvvBIj45DamtzxwCecxitbtzbHISIyGlKEx3OV9b3LGSMoQkhD60vbIMejmP3dBQQMt1KSabihfG0Tjke2YHTmD2PsIDnGfxfmP32e/u0UCbx8vH8g/1eppxOIg7YlAAAgAElEQVTWB/lX2ZQBMH59GpjKv1r0zuWEXQyjrOtJH2VWgx8czrmKo+0pa5dvVaI9sZy1E0vVa/N17TvaIBqakiV6/rjXLYLc18EEEOf2fSASh9zRiNirpxB4cR1jv5K+oXlOQoOlRab2isplHWo8wNWnvCyWBYt00oQDORDI6TmdenhlVw+UFc0Q/cOwj93hCVV5ajOLxwrCzWW2gA4a/P9UtBT9PI9/TdvERyxEhqgiMIqmNXeh6xa0mjDrqxoj05CWt0BrrYFSE4Jx/BJwkWAU6fgET+ONylS0eKPGuEKfjZyIaFXsJwPJ7irPbICgBEYO/BLrK67tgP3ZWdhXyiSR+Ox3zs10FQpJblCAURNgbVgqK1rHE6XpRMafcE5iMpYlqlzOqfVnV0OQiP+r2RADP8crJDnkZ//0wd41NaCMYtluQqmBZAKrmsxQZtiYKk0BKE9vLI00ksjMZLKnOYhOKW0ze/fsTUh1dZDaalwJldEJiFtDcO5MpzGyfd0nOi9Bn+bhMJJ1Hl0F9XM+vtqcbXUcV7NUVtyyu2mmQUrkrS1QVy9jXLMzXFjLtdi9oCSQtHLO3YwDrs56UCAsN4YAVYb1+nFIjUGuMrLu7tkB5gVIbbWQl7dAciwgFICgYHF0Fs7gNEDzS10FiNxJJh7OidsuVrtYK0C+zNyV3XSe2QqDDEyi6ZnXzJJ3ZvDI3/xQGOa76QkfzxueZHgMcnwL52GLp3QmHLVwbzSG7kUawlMRVFdXscwRZRwLZU/jyxpRtacH1vV7HOeQy4/XMpUj5HXtGOjai3PDi4vdwQX5XXIifyvMn7qK6l6jiJaCNE8XsdQzaU+uBOpqYP7iRF4JANJa1F7enrTtKfUctD3pRGF8DOZnd9PHwyJuEqxOv3nlvIDrhfqrPbUSzpQN+4t0YXUK/vQ/3wsxFYWkKW75hPCOQubMbDJr5OdmUEmSWko5m/TfCPvCUIOKUNF0fupp1KfWMh4SN+8BSzvA7hqD6ZM54UHl9jpmOIZnn4Rw0k3q/XT7q23KuwP2DKDXTUKxzkMPTZAmCDAehnNpgNmD0sMroXXWQ9wdgnN7BM69MKLTBov4VurZLjv6gaUQUxGWO5G6OyEGZ0DyV7kYjbl67Ad7p3RSRqjXxTq/l5IRyjgg6+RtWwLn+JUF0d0r7w67exEZjvCWYmwCon8E8qJGGIeusu+7+sRmGK+dgJgIs+d35vdXynkpu09aclQKL6dxtmKeQQ1VlyjWY0x7ivtIOf1Jn0DsvBI/6sZmhi+Yr7s2q6U0zkKmEEIyJ3/KKFPQyIoYN4fh3AnnV8TweeKFsFPNPJX+ve2wPzgDeyiHBF2hfhEWjsgTKZay3uZuBWoWal0t6xYrDy+GUtewIIsdpTkA5YkNyfmSM42LaiGu34NzfRR2fyTZa+3p5SDLL8rMgfo6FQZmo3CujMAZjUFup/J4NeSuNi6Pk3mImIjCuTPuGzLG2Fx6b324K3mi4OZrJ7LubOYYRgx8ceoqzJOuT7n+/W2wPiKx9OxFLRFhJTMC1NfBvjqSNddnnmx4Mo6pWQtL23Wokorp0TFUqhrUhjpgcQNAuO/WGohz/RC3XO1Ree9yqCtb4Rw8B+tyog+JTD6boJBEUAoGXVnRAnn3Srx7YTuEKI7j9vkJ5N1MsuM/EuL8VdjHbibd2vy6F5AfaSpmQW4NQt2zEsKWi7602v4eSD1tPPFZhIXM4Zld7OKIlUw2Q3aKcCbjBMbGkziGzGOo3VWQ961jf8ty8Y1F+/XNDbDODMLJANZnDvhMFFjbkVSUL3bcgr8nyvrzmVAYh/rEGqAymJV5tONA4Nk+FmWPRjfDNLrm1d2vdvZ3B0izMTY6g/rF16AFbkPcG2MxWVqAeE16ohdqrcYBv8iw05uIxotaipETBmgx09eT1+/Wc2Bx7kzA+uACE+myMlUK4cbcRY3rr76Wde/Mn7jEsUJNXtIA9dE1cA6dm1NgKLbTA/qdBnFlyxI+OlmEcRZNUxgHRooS8X846ConUCMR5TL8v+UqFerL22GTBNmJOyVfCd9/mjjKxELzGE+GAgsZNPq4Cu3ZXjj3Z2Hn0NQttjuTW2IxnjRp8swMelm2Z2wU5pFs/H6xY+f7naRmmAxa5n3OdVztG5sgrtz2LZXFrxld+2ykIHmV5r745BS0bUsQOrAxCyZS7j2g/QhiRvAzZX0HJCPmJhcyxprU41PZOyeRNbERv3/NtVA6q13SaUez72DSb/Co7WjnRIj58xwZfsJgRqPJ6gnhYdUtnXN2rR5Uhewyc2hgEnlXik65rnm7V0EIBfanl+GM5OY0eMHjspDB9o3B3WsQ2LsKkq4wnMKZDDN5Vl7U6rpckYWj48B++3hSB9NTDWAoRR79VXlHN2YWrcZwvBbXhxfN55EX3Vcav3dd1Ld/CPPDixB3XJCqn1WtttvVX7M/OJ3Ej3ApuLkRho/JQvv6emBqnG+CtKyDS6RUevOrf6a9uJkFuL3JzB3IHWZhKwlcZCoDfE4YtQ0iZi2I4HC+u0sC4cYbpwHSXkxpvIol54EH0BZKi88TeSeZIa/ZURvKI31QepYiZq2HbbqA3q/ag78Div0ZKmrGeSFiH72WdIohmSmrrQaVB9ZAsuKw89jp+QkevavI53dLv7MDy+WbkJpqIXW0QMxEgFv3IbXVcXZHqqsEyInGm2QdB9YXN1nr1G8jT3Z1x1JYvzq6IJ7Dfs/ra7uqIGv0SZEwjDfn9CY54xOJlmy56YHxPR9dX33wNipBSSLXcXmMrMotIF1SP0rcmLX2frDbnR88Z40SjlEsC8gM3sOXCpISSzgdbxojwiGVGBO4uFL3z7W9sm8F5IAD84PClr+p+xabk9nx5anlkGghQwuCqLmg9r+UleNM4k0SPx/OyTMo6d54yY4U72hKRlFmkhIUUkdT3mAyS6s1x4k9BRfrrfNwRtPL9p6IPGVpvfFK++4OiEs3ku4/bEX4/Na8uHBSa5C7qpMYW217O6TepXBujrFRR2bzgsdF9TLq//pRV53l7hBmLgwiMjCLmgCxqQVQraCyuwHysk5geBgmYdWpVE0OPxRwF9BpTo7jpPtsC9wf68CNkS6Yug5bIqjpwmqaSoOnPxVN7adh/2ZOtiOp0E/m2ynaW3KDDmV1M6SlbRCmxDpIlCoV94chbo+WVAom+RqyAzOPDkGuJhmPVkirl7I9FTO7rg27Ny2X8j0xSL+5GeLoJWB5O6SmeiaZcLmdxFHp46FAcnIGSkMl9O1dkPq6IUbCLIyKWLZcTEkvfoGNuRz/re1Jc/XkeJ9YNT+I4JFXpdGYC0ifZ2M83IFVQEMdW0wK8s/8+gYYZisi07uh1aVYHs7zXF/tXvgOxAdvo2nZSdgfnM2yCBWPr0GAytTX78E+OZB3MJ+OG1y2JnuwYs3DQlJWyD49BwXJdGBRNzdB7u1xHZRqgnD6JxniQKWnZFCQ79st0gkW0SYdvBTHkGL9/kP9rn1zC5yzV2FfdnVvvVaOxI1cr0N9dnOZpKUE7EXTMWuaqFC1gomxVFIdyTYRuSVTQPoPcQ/JnUPq7fYlwZKrP8VkWQijZv7iaFle11nnc2yY45OwyfnKthBsbFiw7CNn2cnR6Gf+2Lq+tDc3NUPfsBz2KRoP7riBRop83nyer7KrG8qiKhi/LA9ikffcRTClOYPJSJwTToXgNRRPqC9sYZc7qtKkNiJYETGMA8eURkxl5/RNWMdcwqG2tRXSup6876q8qA7qIyvSxMJZknDvKghVh33oeprMmBc8rvk/HoE0NgHj3SuYjBsIqSr7f9cmtB/pW6UW+KuH4Rw5j/ihO3Me20QOqyxCVPRY6M110L+9E1JwTtnkYv8q3BxdOC1lKTb690I5fYa9p9PvsmBQPIlTstaQIxDcvRjytjVcmvKyiwSGJXcQkniwvrzpqxTMJI1FlVkvI6W6lb4myOt63K4osivxc8hdoVGqWAxNQ9nQAXFvCOYnt5gVpn1vFz/kzMFF7WuAvG0VnOkYnIPXfXl0z+cj4y63Btme0fhxeqmOP+aUlc58z5PcP8cKbiGOTStNZzIKKahBTMchAiHI1QGEpw5AyBULcYqvjlHoDlgWKoLvAsfOZ8lWSNuXQetrz+vQlHpY0gaLmBavbP00bV8nMwwJ1E6VAKm9lgkt4sKNpAOL9uJaiHEj5wrbzznyblMV4EVhWdm4eZ3Y386FBJ5JhoQNsTzZFx+HpAnL+J/pZEUfu8FjGZPtGy0OGkL5sce5yBR+zvGgtnFNCMKwUywz/Z6rUPBIBA51//KSnT9ynZvuGblhIRBwfd0NkxU+CGNHpJ2FKGHrf74b5s+/hIgWyAYRvo1wqcHCckU87+ztBBobYRMBlZoXRCzAQoExml9ehH19fsSbXPfa09ksJj3FJDE7jsDuJZDWLmf3KZsqGzk0KUnyRzgqrEwSYJ65Um6ugvrcRs7UkomF15gwMzKbl0xIpXzzx4fSyvOOY0Pf3Ap58yrYd8Zhf3CRDzdaV4OWJ1ZCiczCOXYTY7emUKVrMBMi+QFKAJE+NkllyTICf7mfpf2cYZMlpKzpGV9Zx3xxBhmciJ2b8P7V9X4/t6LbSU7sb4X543TCTM69HBvaoz0QlpZF2WfsXu8i36KZfl5GCvyIwq9s7GYTcXZmCc8C1VVutuVEP5ywyxTVv7uVRTzNo9d58Ga81aYe9ktmTNHZe/wRMlbgAWN86NzyxhUssu21BWVHZjycQjT/ok+/wAba7kVcIiUcXORnx6FVqFAfXg1R2YDwzGPzOfRX+xa5A3bUQVX9SSh3TsL6PF2IlspT0zEDLf9+H5zDF9NEdvMddjIWR3VA95V9pGPQgkzd2QVpeRcwMQUxOAb73AhnN6UGBdrzO2AfuVVYp6+Mp0zab8r2ZbmHn4Nn/6hYSGVNO5TNnQWDE5bVmp1Nc9YqdBv0b2+GfXnEt75t6rG49FxXg9FIDCFN5X8ys8tUiaGJqGi2ooxnVe4upVqg0uKHmuo4TBbJdy3KnuWQyXSChMLn0TwmM+HOMvHj/HwjUVdMXA+4pCkfGf1c3dG+sxXOoYt5JaqoH2S1q5I8kh9/8WYd+lObsljs9A5QK7fipT27AVJjxQNd0LFkDqmD5MmqERHUDkdZVcTzl3fOXoO8o4+rHWT36TVt5yJgyaJ0nGNIZ3WTZNk345lxMqu3PWshV8xGk9n9xLlIcZezhQVFUiHXaywfJREhhmDgmoKZT89AuzoFw3Y421ija5iIxVFrUdAos8C7VxGgwNV+/zTsgeJKNKnvV6FvXvuzPbg21oWrgx3z+ELmdpWMn/6lyCkemuPw+ve2waAHNeyDTp+ne8rObigdpaXA1XWNcPpn4IznEDmlgWVbK+SVS2CfvAF5RSukqko3Y5kKyk6wlFxP7geXOVM3N0PqXJT0mKbbUAyrU+6T9FXOKPfgif3UJ1ZCamuEY2mIm2th2bkn93me5qvdE3eACDJa8C6COALrtcOcQfBa2DDZZYACweDX1zOZIxWbmu8mUmlTk2XofiahIk9Ce2YVhCHDSqyoH9SDY4zVbATOhTsQahDKxiWwD13448j50Nj/4iZgeBTmwXRlh6zrT+jvyUHd1WQt0NTNLZD7lpUlGk6LRiRKbxQ0ShkTIhFq/GSsHtTzy3dclm56aTvsC/dhHy5sgcpjJwk5kwi45M7B+Vjh5A4irt+Gdba4dmRq3zwSTtJaNxTgTE/qRJ55LSzUThqFdM9Tvk/ajt1xPIRIhkxR6nEY839/EOZxV5A6tXG2MY/GMn3/iiTnjFmZwR+1YKUkLrhPCQ3PcsvYhOG3f38O9o2Fzzx61+0qvARywilSsX5e8EjuWOxa9dByoLqa7XQlOQ5lbx+sN8/BIRmyRKMsL789ps18B/73TBxiMgIxHuYFK8k6EUwr7Rm9sBbO1fG8i2TtW1vgnMxwC6LFvTmFKq0asqRAf2o57JFp3Dk0gMhoHI0NCpeqSaZnJm6iSjhQMgJnT33C/MWRLAKkn+81U7/S20d+bhuOTW/EeLjGz2GKbiPF/8cPcnj7ze2n7VrkCuOSZtOqpYj9t/d5ReQKVrs+06U0P1nHUo7nbavu7YS8YjGcayN5xUxpW9Koc2IG1Byis+WcN3MftiCztbSSXtnMSEkAeSj3hT62QtehbFkMpacFgrSpyNf3/nTyI3KGw0ktLGLAKftXsdcnaaURrjQy2Ii4sRfK/KGVC3Gr/1Uew5q8h7qOE3A+PAtnYM79h7Bq47E4GhMlShY/XlyTLoqc447QfpMxoyjj2s/NVHoqoezse2ASV14fWHKlOT0w1r69zfVSt0yIiSmY7/knG/i5tkLbMJFn62KY/3zEt/QLi6mTpEoRHDKXwj+6XJINI2XAqBLjqBnZRiGYBU7Zz1R/4/le/0Lt72l+OuNR/77qPk9ejvwNZW/ZYYa+qRQbxGLEBMLNiViseEY3KaviZGUQic0vd1TC/I2bNfMsBum/85GZKJAej8SgqwpUsm+UZAQUCiQlkAh18JFlkOvrYXml69R7lyBZFXPsyXW7OUt65BLsG/nd0Xw+poKbcTa9poqF6pONMIrh2aQkTWrwmJz7CZ62s5cjd640ZuAcSZXF+ug0pJjD7jAkGM+Wwg21rOtKvtCs2ZhhmqAVCx6f3QAM3E9fACSCx0qtCjJUTBsGVwRMAxidMrCio5ITAAQ3qTEMlsrKLNlz8LiiAcYbeQxFfNxsfoczWNl/8OCRrbxm4i4QXpFh/vY0PyTCQ1IdXqPVr8+MhvbcBmZI+8mW+Lg/aZuoq2s5uDVzfTiZB6PsAAvMVpWkheinT5wxSRHy9LNP3m2EAzE6BQyMggI7ZyjK0kgUABORqJRylNxWC5UcbCanXG3JkWmgpRaYjqR/RClsWXGjH/bJfma+CkcCkRnCs/sg0DSvy/pq5/x3wJm5gmr9GOy30nXwYoQ7FoLLkzzB0OSzqBLmb+dKNmlzBYBZw+RJpZbsKcssryWPqQjo39kO+9x9HqAfZCs0eCpbl0JZ3QpxfwTmR9fzLq4Wsn/E4iU/eOvCREmHdcuckbxYZyIEaN/d6YLyE2MqnSCfsQE9fy/DSBIycctGUE2ZaCmQ0DQ2Byi3nFrSBZawsbq+EfKWVaymUUjzs4RDzm2qytD/bDeMv/vcTU/6bLkwlL5kYChImZ7x7/Oe2J6eMWeDAwFIDVXQnlvHYuHWdNh1cyvC6CbLQWqViTGA8HIGZyIlOJVkRbi/qDxPUmC8BNUPzureuAPrjKs/+MBaDkwiP6OURE+u4JH6IzeRGPhG2Kf6mXDrNbmlBuqz62H9/IskzC21/3JvO9QtXRBRO8vEoFjwyKz5oAPz/eyFrLdorw5oSWFvsidsbwjAlm3UxOJQSIs5BxZ9IYLHJOY1xb5Rem4rjk9v+gNlHmUJlPLNUsNPgHFZpJIwGT6zj/oPdsI5fdX3S0ird4f01Miaj1aIBZhG6p4OQK0sCcRPAwBjgggUvQBN3bcCUr2WXE3SIblkzRImpWVoCfNJwbBzfYR9Ndlei1ZJUzNw+keYOS6GIr4kEygtr6xsAeFErNOlDwBO3IG6pAHKk+sQnn3iK3HwBXhX8h1CNT+DevZL4FZ6OYuyDhQMesQXZftSyM1BmG/NycakHpNK1TKkZLA53y6r28mFpSNp1TXf4xXaXyO9vpaqgotMFunVAefyXYj+adijcWBhlSi4i+RiRTZtxo+Ka1XmvKYE2J18az2sHGQqJVrQ9y+FvHYFIv/X2y5QnoICIdgSkCU5Ug0AKKNhmAyyx/QMg+snQxVorixcGn+Qz8nvsfVXtkBICuyDN+DcLuJZ7PegKdtxZri3uWQ2cC6t0mJZR++0fkTysy6Fn22cS95sO/83T8D64CScgUQJvMi10zdNAWNdMJC2JWWy5FoNwW/u8MVkL7aoyewGaxpGJmEeGijj6ZS4i8fArqtx5/4MhnG+4JHOoiytgvLQWhbyB/l4E0/jh7uBG/dgHkrYtmZ0hzQ3EQsDSoWbGEtpxYJHeXUb1LWtMF5L348OQRAjcoNJXdxd7Xfhfl2BGAL1dekZ1pTzlhM80vtkC4ffD8pMe8mCVE4EBY/no30YmFiY5E/BsnWmsjxdHwd0caOgpU7W6yITZmgzJNuAffga7PslKOsnQCQeWDnNii9xImFbCPzlPtgXB33haFL7V+qHVOhTYNHyD88kQa6ENTGHR6F3tJf4BQHavi4IpSKdhGTbQFcd1L4udqehkjIxAcXQOMT9CTiDs0lcKPv3UiaCXGyozDI8BvN35ZX6rFkbof+4D6ZYgVh0bcnX8tUO/u9AwH4XytkzcG64Lgde45Vs3EB9YuIgkLdcp8J8J51Q421PgxcNXKl2Vv57kb6l3KhCfW47u6E4ow+2dEVn9rvI1L67nfFLLEdBXsxDYxD9o7BOLUyAoj60AnJ3E6xfHMkpiExlWHlpLZzb03Cmcst/kZ6jvKTG3WY85npFk1xOUyW0l3fCOnoLzoUMLUxvca4qzPClbCI9/1kicdC+MzOw6+oQs6ysQKLcZ/wg96NqjEFCzTShP4CmPk6CzdMwPy8hI55RDnXntijDAfw4l5QVPGZcu/byVogL12Gd95fRHic5NllOyrqkHY5ErX+4K6/OYNZtT2T5yN5R0gorMSjblrqahvP14/b77BMldiLRZJKWCgWPdHiyRcaiVpgfXoD2zHpIZhzWxxfhjOZ496qD0F/eAnGrH0IEYX08txAn3Gnwz3YXxDySI5f+4qYsrCQF8/St6rKctni/PTiDqClheQ3BGKrzVgc4eFzfXlTKSXt5C2wa/5jApUIikwZdQ+zSfUifX3chuR7elRaje1bidv0WXB1aIMJMIcwjl4L7epLZBgq0HCPum7mlv7IdTsyEXBuEuNkP89PSnRTSJlCis0ei6eUCIaDuXwypubnsrMhCsKHVJ/ogIZ5k+xUKdv18QwRSFncnWbydWz6ZAfIY7W6G1FLtGtlTI+N5VYK4cBtoqp43PowkQQLf3o7p8ecgZTvd+bmcr7ZJ3AFrxoFFoG3S8qoj7/X0W1MZ+ADiky/ZeclrHsO6JjjHmGZ2aZUM871sQVrarxRx8GIPh0kyppLGaiy2Tzm/M64xqEAMjMA511/aIrOpmp01pGoVxqunyjl9+j4JLVn7ozOw77li/6QfJ7VVcCWARJjJJIExyZoCcfm26z27tRXyhhVzxxIOS5uxX/bpuaBWe3I5oIQKe4o7NuxZwk46YKyapnHGkcYrIxjikqWnDzf/C34wR1CXV0Pe0/dAoEpej2kSpftrX03X3yx0RVkqFSUKry9E8Fio7JnZdxoDpmLxvLJM2sNLgcaGkufAYtqZ1A9lZSuUXcse6DPM9axy9U1ZWQtly0oQYSZXI5hO1V/scX8aGYP12c281Tn1sTWQJANSYy3sq65zV3LMnZxC6L88CdE/BbMAOZBY0davjqWdg8ZeIsRUain6q0IgMjCIftSgFjGoIRkNeexFSUNSeWgFMBuGc+g67LHswJey0PV/tZ8ruWI8yuORiNiQqjUoT2xE+Mw9KMfvuBnIROwgkSb2k9vw0dXtC/KxF8w8anu7IPTKpH0e4zzIiN5HCZbke9RnN7A+HOoqYb5ztewO84C8fjnE3UE4N4ZgXhhK2iKq65qgPUpK8F8A81BQZxsqsuvyid9Muxhawby0Cdavj8OZcDMLfDwfavC5boraVw9p/XKYKR9ILgBs6r6EaSQyjNRSA0xMQly/A/PswrDjpJAO5WsbMTnUDaVuy1cBZJlvMgWOzvQxNK11M03kFT5zuxbRcBeMSBXqehxU1p2C8/7xtOCR5BzqAnoao5ayYpIUg/lpbvbvQgWPSncllF0PniTjjRf2eyeSwVqpt1l7sg9SW/WCTHKEz0Z8FuZ7rvQLZzye2gwxGwcIZzgRgdRQCePHXwJBFSxpolEgqcF682wa21PZvBjKsrpkWVVZWQNlz1pfJUbvHrBeo20lrfkIZE+ZqEIaj6Xev4Xe3hu3SUR+wXGOKZ0tpL+Zdk2JsjEnIDIybkzWoL/5lHJbiOCRceiPrYTx49yBEPWdslgetjFqWmgIBdJUE5RmHcpz2xkDz9jZEpuf4JEOyYSkgxcW1L0ntaupeN5kAJchM+RZnjr3JrMWsrT/NNn+hQSqvruPbVGn/vkogqrKbH0KvvmfhPQTfTd0TWJ0HFJrE8zPrkGkaF1T5pGCR+O1k0A4f6VUf2Ub7M/Op41ZJI2WBi1IcCxERQgDk4RDl9HVqMBxBCoK4FzpvWYHvxS5HpauWtuO0KalkGDD+Em29aJ2YCmkRS0MjYheGsLsoasIURVjegaB//I13BrvxOXBzhLflOzNCwaPLJI5OAPzvfPuno4NY2Qsr290WjCzqBbqE73z1ofiAah3GayD10FCsGR8T7R6YlwSMUUiDUgK+EyrfFwSz+TkSDNdVsDHE834OMzP3YncCc8yEDYf8L3QU2PR8+9sh3X4FpzLQ7xpQUkeAot/exugKxBX7sI+P1i+O4dDca9I+Pg6rs4jpcLJHalSh/LURphaH+JG77xfvH+LB7DGb6B+yRlYrx2FmDUgVeiQFzcCPYugtITgjBkQgyOwj8xJmBArT5ElXsWmNvXhVZCs2bylugUJHhVA/842fqfsU0Ukaub5QDl4/Pp6mD865JvRnOuUJNwrLt2CfW5oXhaHhHUU1+/COuXCB4qVy2gb9uY+15/TjICw4/bnZ1mXU9vaArS2wXyrPMcOb8InAgWRJxYCmjCfx+eYAvKWbujbEuUww4Fz9Q7klZ2w3kqXTZnPeXLtKzdWQX2mr+jYz7qJccMV+k6ZsD03tVJddxYieOSgjNj2b57IK0NHmbSpmME4Ngp8cpHfqDIAJQDzt6W/T36vg6EBdhTmR8XllQo9Yw7gOkIIrWiBM/dRWYYAACAASURBVB1J8pvUukrEbo3Cvj+LQEqsxqoiFRXQ9y1m3Vnr2B04F7Kxl7SQqp6dRWBdB9QnNiLy94eSQTeVj+n+8XcsSaDgrn57N7Q1Laz7bJ+4B/tiBnQk6ED/1i4Y/1QY68zjxKVbsM67ElFelaieJJ/4Dy4518Mw0/R6+V4YDdUaVBFFQ4EEEwemn57j4FF9eiUHg0pTHZemncMXisIdtMdIgqgCqK/hxYV5+Q7U3m68c3bngnyGkjD+HyFiJsRUDKJ/Eva1ISBRVtO2tQKtrTDfdF9KfpAJDE6xsxNOgkR/SSXdvlU6Tkp7egUk+shrqmG9eQbOSHoWTdnQCamjFtbb5yE3VUN9fgNEOArz5/4sn3L1n1nMpM0VzO/YkLkf+XCqT/bC/NkXSbcA9pkugUiUekzt0WVAbV3Sl5QGPQqS82nGJSfdDKX7Ys8n83djwoDU1YDApiVQe+ohhAQnYsOZicOZtYCZGeg9jZBqA5iefL7Uw3+1PbEkg59AHDnqWm/6aLTKJJY1kyQyGgUqUnQqJ4idJhwSos21n4/TJjdRt7dBWtaZLrhbygFK3LZcVnPa9/PiJl7ogNQg3j5ddgCpUhbTjiX9h/UfbOesYhZ50Oc1qs+sg9xaw6Q1efVi16yACAEScmYP8h02FWJDEyZlOOT5MulTTkb4ZiUou4tGH820ZGiPrYVTtxiGs5ezsop9BZUNF2DfHIP9SW5Cl49D+9qE8XhEHHu7wHk8yE9GmbBUGFZqh4p5TfvqPGH0yGb34s2sQIC+exKSpqwZBT4kKB2xLNYIzHzelGCRlpRHZvMbPMqUDHp8zbyz+vr3tgKyyt7LpLOYlMSsr4Ag/F5VAPa9QRhHbkOZtKB0hSBv6QHUgKudTLKBqe9rYoxUp6cRbKiD0lkFZf/avGVt2pUCPLIalUdGIC/tyGkRSt7Y8paVMIl8U6AxXC08weMwLeYcIZjUSEEqWyFStbauNq1qND5tYHjKwOJGN6DNl32k4NH65Byctiq2nnRuj7MTII39xj8eBCx/0gLs8/3IBr7fVAV+58wOv69nwe0k46d/LmTC8bRWQ1rUBBAtPhqHiJpwbg5BWdOZfBB+UtxyUxUUGnh1BfYHp2DfdfFCpTS+2P3rYF8aymtj5drw1CRL6Mq+5VCaK2D8qvTVV2rfWKBVJw1LfyxGXnncvAfrxFxAwPZhju37GKnnZwzFoRtwrg6zDZkfjOl8J10zKlDxl7vhyLUw7W6YZjsgVEhSnIVXZSnmCrCqo4hF10M46Wy/Up7tv9VtFWUKFYGPYf74oO9bQCvkCk3NKe7NmYCZCZhfZqyYAdYQqyZf+nkGFepDXUB1Hay3zvru83w2JPkhZX0HrF8eKTvo885PwZ/cVu0S2BKYxVL6pr2yDbjRD/PwAOQ6nb1yrfcupMEJSjkebcuL3GfXMcmHqiX28Vug4IecgvzKALkL02rEbOd/sfeeT3JcV77gL135am/R8A2g4b0hAFL0RtSQIqUZaWTGaN6b3Yl9sfth/4n9tJ92Z+PFe7ua0ejNyM2TRJGiJ0QDEN43XDcaDdNotHfl026ck1WNMllVmdXdIHcDN4IhUn3z5s2bWZnnnvMzzK4szkh7nVN+f8og+v7qIMzZNLRPb0BKEIGk/IjiqmZIT29EOr4GGnYUdPTLxyDO3WHJqTwJxYVMz/FYqvpY94ahny8kmM13nieGlMqy0cZcoGSIR6gSOZ5QoFNNWsfNxVbCPRKujVruHhcIkOcNXlIhdHPibB+3wSN1r7V0LXUEIK5utAmcPaug/rRyeV35wX7A0qFfHoSyfxMLe6f+8YMCBQIuUxOj2TAgJZPw19dxpY8qBOLTWwsgX8XLITaHIb+xC9qJK5yJy3eDy/Ulb2urpQWZX37JwV+5RtJhJJk2/IszvFnPSanZfvKJsjJdxLz2+0RE5EzZ7CNXUcYmITQ2QH+vd56sSAQ060I/tHLPfHayQkjid5e4qgHC+pWcRZV+eAjH7uxEPOMuvqn0KDmWrflmb++C0NXOWa/0f/4EZjwFS5agVNCHUn50gING6+ogg8mNP12Gcd+bvY7cbQOsjSsPSsQ+cxfiJJDN+JGnu6H+qvJOwc3virWwDLOqwK+4sRPyvhVQf36qYFhjlvAzkQLhWTfnVXa1Qti5fh67wuPUl39w5x/0V7ZCaK8sbVLu/ORoIr64HVbnNqQzO91M83EfjytAdoPB0Hkog1/COFeZNEa7YsI4Eb6J2NK5l1HxKTkzNj0B7ZQNbchvFHQSkWKhwaO0ivCOm6D+shRX43EJXHennbzYFFhQ1jB3Mmaf9g7AujNjiwPXkTgwlXGiECJBIBSEefpaiXSY/MJGDjytazaAXogEgDVdC4bg8GA+yjg+zJ7I39oGsSnM4ufqLypXTfJ9gOn5oFbu+XC94HkdxTWtwP6dyKjrEAhegTA2A+PSIKyxbNXHBLS4BjGowP9cD7B6GdLqXuham+PppMwpKHPXgS8KNx/S9uUQu1uAjMG/B3PkITksN5C4uoU3EjkcO7kpQSb8TFE0S/qYF/ugnXUOHithxeWXN8EcnILZ9/A3RBk26dkeCD65PIbQI7mm0r3gjN5zzrjHcsFi8XgcPI7GoL2fhZd5uPlegke3pWsyyhBWdQIxkqYhTaIQZxoJJ0xmI9rvCjVsnabLm7+uBsx91odU7xB8pHmcyUAL2EGPBctRZNtN8MjvzkwcpiQCcghGDpaXNxHyxzZHUlA/uWTHAWU24uKKJsjf6MbsPx8vChyTbKdYrpEaxtBohrGP1MIO2Efl9S0QWhuhv3MR5qj9G2QP9+d6HLOlJc8FEYc0HVZKhzWbsnGiz27BDWUP7k21enhKnLuWxTxSylVoEOD7ziFm8iR/aYN6SSqgpKCRk+IxNRgn+pklKdMPUDE8eY2yTtNzO3inof2bM9YgZydV4tVJpJU3d7paVDer9lDC52F2s/i4kowflcpicXYsYNcCd1nl+WEZ6LqqC+o/2dkpN5lefqAIL/byppIgtup1mgCxdrFmHWbjz0DOFxyuevDjDm5WIDaYhDo1gxWHLgAnL8O89ZBxS7tnChap1EFlKsO0GN/ohHEsefZIiml01NHejDKPlLFcDCwcZ8I/8eaA4mZdKvXhD0djAMbRazVlDXNjM1Fl10pbzopMDtIGrLkUrKmEHRCRUsMrW2B8eWWeqSttbYd0YD07TpCWan7T3l2aDCxLc+xYBmtwmIMZY8QBoJ/Vi8yR8Ph5WeTMo/zmfmT8h6Gpy/iyff5B+OUrsEamkTraB/32NHybOxB4cTM0Ya2rzWbI/xmEweuQ1jQR4Mz271MzwFwcFmWiyBGFnq+RWfh+dAAWE5FCgF8B7o+wmQHbErbWQf98kBml+U061G2Xrd9yCJxymoH55eqIH2xWoYiw5uKMmSfjBaP3PqTVLRA662GeuwGxZwWMK2MwLjvL/xDphjKWTiLPXp9/xj2+fc4mW3psUlcQ0nPbq2I+yw3rJngkMXtao+LSNf3/YkcQ4ooGaEdtHUVpXR2kQ5uhvX2Zgz+huxX6WzWqH5DZRpbgQiVh/8wslIAfFmHx6T1J+slFWWM3waPvx/u5IkFassKObmQuDkG8WKgDSVbM+kfXoQ0Mg/CwxechaBDJ8VByrf0fnkH6Z0ch0H6OHJ6Stg93fpvV5yBbAoJSCLPqDFRTRTIW4QpfvT+D+roopKJrUV7ZADMtwPj0oRwbvys2trjSNCV9VePSgwJ7RX3rMsx278T5+5s8Pmml3csGjyxuTWBLvwzl+XVAfT1bStGPu+DHS17V3a2whh6USPGwJ+YfzsCYctZAK/kgkrVfpI5V8mt52H0/OTwfeC14ZWiA7MvHyYmGnS7WNjyUBREAM5bgoFE+sIzZ4ZiZgzU+A+0LZ7IBmaeL7SEInU0Q2puAYMDeZdBHy6OLAaWytX87Mc9Cd3v9nD093I3pwW5IDY81HN2uW/V+FlJDfYi2DCHUHuegUf/MxmVR0JhziyBJB2p+yZsmI3njWvepXFeqaUjs7JweZPV5Vu7h+/4u6Gfvu8ZpLvR8ueM5a0iGAnnyNos1dv44LPR7eB2M98/BuJ8E7fbR3AAtu4FbinM6jcmWjI1BLu1ZoxMwz9wtkOiwYTr10LMbDco8toQCC84u5+YirGqB+ORuJFIvlkxPFm8hGO6FIFuwDBGp1IGy2caSgwUTdXV/BESTFSDMq6MwxjLz3ciPmbCk3OZisIbGOVti9E25hi6wvi6xUov0g7XxCSjNjVwBErtbQRlPgSxZh8agnewDZgXOKJG6hbhvI6zbw9BPDXGASo44wobVJa4j+ddXIvdT48NC+DtSJXELXcg/jfJiNyzLV5vXfBksaMH3fV0U0lPbYHx4nquIudI1QS+kF3ZwRpGMNkCEpN47EHetw4LtJ3NuSyY9bwarDBB500inIZNjiq88GbVa8MjQmNX188GX8nI3hGXtUEdjSLx3CZJmwvQLaPirw1xpcHIcyuFRczJZvh8fgPHlVWhXx22B//o6fscn9Th8UgBxdQ4JwxYIVwQFQTnI3tckDnNrOIXlLQGo6fh8+Zq1YVfX2YTgjo4COS83AuK5YD9f5Jx1YgMyGv7yCfSPr8TAmL1BXEirGDyaigIlSx5RnljGpWj9LL0AHkBc08J4HcEnMkNU+7iUhcVC1akYtD/ddjVHirQtVZyXBnI6iDE/9c7G3osePGYnQGwpsQgHyXiEC33EgoDQ2mBjRfOs/fRPrkGoC7J8jvGRTbeX2vwQ2sOMLRXayEFCZGypRdaDA2MF/raubLLyFoh2r+a5Pui9NuurWqNytRrLQFrfBv83eiBEo4jHX6l22OO/V1kBKwX4GwcQ8F+BOZ6Eef0e39tcFpo++vTyCfucsYxuF5ixXneGHB2DFoVpnZ0IWVKqv78IzHrHLru9Fqd+nDXcuQLWjdvQjjm7Qyxk/IIPJDkwbWxjfUmC6qg/O75YQ9c0jvLjA8C1wYKsMmWIUqEQZ6qJYa2bVqE1YU1nsg8iBynpzf3Q656azzouYLiSQ6ORt4D796F9sjCmbrk5yc9vhCBqBTZxuRK/76UdENc0c6bRvHobxrVJaPenCizvnMZl1YsfH4L+7mWYI2X0I8to73pdO/kbGyD4DUebu0pjSZ0BSN/cA5WqgjUKsDOpg9jA9P1yAKdySVwlIX6Fv/MCfXtVFaiP2qYcJ27xFMnxStraBU+yTIbBwZZF4xX8IEU7IKXMLmWnaV7030RCIZ1TlTCnecQZiUSy/cxVkLpCkF7cAaN/3E50jcdgzqXnoSJO/AC61/ITKxgXyJlx+o4bBlL/9CUTXyiRJkgyY1wp40glZ5L6SRs2JC/6l0/CunQTmVP3SmKT0eQDaPSxzTYKHluCrZAE22b27ngKGdWcl+6J7miH9ORWG65BJV5K1P/8xPzxFYPHrPB9kMrVlPgzTbYX1nuHkW6XUf/NfcgYEXzWvwW6kWdr6vWBzfavKNWTnpiEEQwiTBNhsdB63oWYQ9MQW8KwxiagfWQ/PE5N3L4c8oZmR/sep/7y7taSSDu/HwOcZaVsqYACKO3Xp2CRAfoiN3LWoQc2h3+gTJ/xyUVIz26DcfauzSwcmbCztXk/QpLooGwCt4zGEi30MrJujpUwyPOn7NYmK3cM4VHE1ghA5Zi7ozBvjcG4Y+92ihs9y/KuLoh7VsPQm6Hq66ATSeZxW9AKzPYn0LXjU2BqBsbxfljThetP7Gl68RTbi9VyUuWNnZzJ0S+XbhYWK3gs8F6uZZILPEbetRLi9mULZni6mQb/flY0wjhyA8btxXGocXNex/fm+nbI+1c8ZGFnqxBzPj/mJUBqHdzhOKO5HvKz+5AyX17EUR8OJSc/gG/gIsz+MqSWRTgrvY/135+BFQ1C2tQFoTliwyOTKRiX78zDErwYQijfWAlE66FVIIwxeUbVKlrnVrs8Ku/Kz66vqPdYPAa5G8mv7uBKkxsMYcU5VCAV+d7YCqN/CtZEHAQRoMwtBVfG1QdlyazlzkVrZZI1Y1aPmZ1RXKq3VJx/LgglgpFlwf/MWgjNdRDqIwDZd1Jmm769FI8FZKg/J03oUkyZvLkRwqY1LLSeI+RQ8EhEGAqwTb8PMQtopDkLwHR6ksvPXd99AYKagvbJw1iIdSsBjKZGSoLHen8DAlIWu2lZuDGUQFu9D+HuAKJ/dhD68Vswrz+AvHsldJLrI23ZbKsUPGqzc1Cy+EyW6VneySXrB59ew7If7OEEkakDp0e3L4q/dcXgkVab8AVEudOTBv974IlWyAe3wDx7o2pJSWyNQn5lsys8hhCWIG9vgbB2FdR/LSSg8LqxDmOsIgiVsSO/P+Oq3JEjJtBNdgs65wdI1xF4ugfS7rWc6RO2PRTzZiJPMOgsNFsElK/0Y/Dygiseh4SLKWMjdtTZgeSDCZiXhuZxVBYxKv/mIAw0I63thmk4Z3GrvfAe/71wBTJTOiTjDOqVPhhHnLFxFNQ1BBZOZKEzk7ezdaNU4oP+tljBo9ikQP7Wble/36V6HqiaQCU97WQpq3yxzynvbIG4Ze08Bm+xx/cyHjMq7wwj/duLsEyTMxoJIvEJi+dXTvMxqET75weWLOtI5zBnTiEyfAzm9aXzRmaRdir7U4QQTwKRMIxPe2HcK9rAUZatAgEi/x5JLX5Ir+6qjKP3CC8q9wzwt+sPZ11p9OYCR7K71D/0TpIpNwfKbgsk/ZQnVVfs70zPJWUBrdk4tH+vgGXM+Xhn7TjpnFRuFv2+2ow4vPx4+KEz2BubuAvktia1h+H7s32wRkagfnLXkWGvPNEJq6EJeh7xiKpEVC1S0inogoBofR0kyuhRMomCYFGA/829EEMStHdsNzjKSKpGBnW+BuRnHinr2BRogSIWSq+NzWQwFdOwdlkQkZ8chn6kPMa8XPBIlUqKG3JckHmpw4Y6aDduQ+5sZ1a5+Po+XE1vwtBSEmZy98rSAeVbW6Dfn4PS0wYhrDAOQfvX8qr48/eZ/DZ/8iTUnx4tIY8w2LYzCHFZI4SuFoDEvkn3jBThHcpGpMFI6etKAGX2xL3Q55iNyX/2KPU8l7FTyaS8HnbQ0XN6VhlcXB+F0OGD8vIe+jlwVpGV/QkfORuvGNy6ff6ZKJNfBnd7YFE/oTEE1qEi20JK++eaYWJu7s0aR318mNMKxG/dQue2yywzYzmUkEh2g6hmbjcq1VaZcVJXBqBfmynpSsEjnYfY2gtp0vIgRAK//7p27dQFnZ/w1F0RV+DwhZwn/1h5V6ttSpAlcSzWuF7HoUBIeXO3jcXMOkzQfc23qPQ6plN/af9aiJuXIzb32mIM5ziGNn4ZDekvYJxemrI1nVRoC0F5bTf0X58oa0fHMQVVrypg5oovQHl9Mwt4G0dtp6GStkjBo/17vgX9WmWfa3llGOLhjeyTvhSuPaw0QpuVrKpKcfBI1y9u6oS8f7Wt4ZyV4rN0nTOwXFKmyi/7Ldul5HJM5SV74BwGZqZ4EFB/c4Hl7ygDSnaf/OwoMj8Tvje2w1IB/aOsJXB2HG1ikmWAKEDja6JrC4XmA1DW3E3PzcNrDEvHZHoKjf5GSIKIlJ6EYRmIKoV6j/nTzEn3rPnuBnb1Mz921i3NkeuMUzdgTWdskhU5oBJHheYUUSA/uw5CWzP0m+OApEFeSyRcWx5Jen4brki7Fid4TP3jjyxREUv0vMy0CXFdK+Tdtmi1KTRBlodhnLkN45J7A3pma/730yw4LS0LQeyMQljeBjTVwyI9yakUzMFxdlORtzVBWLfKMQ3vxhqRS0+UcbOMsiUAKh3myArNwQCnp91ImlDZmnAPFLxSehukV/XfjkEkVpWq28zoBqL0VxBGc/NrIdxCMunaP9zNkPl9xM56SC9vw2jvZoRW5nnweh3ocf+CFQjJHwDnL8PsL5TOyZFjiPm8UNHu/BMq39kF88otGDdKZU4ms7Z17mSey99IuafO9rb/bXVpjaV4HGy3mEFHIfSlOB+Nqexpg7C9mzeGtdi9Lcq8smXE0H96CeaZ69D7bZmOxSRC5eZZzLBelPkXDWKl+hHBORjvLY3kU04PN/Djp4CxcWjHK2BkPb5fJZKO27+xvG5g1n+8RP3D40LKT2+w1Uk+Hih7pHK4C8LGNYyTL6dG4vG0jt2pvGzEk0zQUt7cBrN/qoCxS9EhaTFSCVg/ch7qxVGIPjsAq8VVbTHmXGkMJsUdXDuvH1tc2eP/1nT439gGUxeh/rYwMUbBMHvLUyDsgAtVvr0T1m3Cn9twF8o8zmZm0Bbs4NgiF2MktBjCStRxqrMJDQ+mMtj8rVWQ9/RUfPewo11IYTkphsQlUrBm4hCiQeZekBh45thNKNvbOT5h56FsQkPa3Imxnidw/t7aBS+7oD34Pyztym2I43MQYmkOIrWYDv/r2yCvbYaWWYb0RBqR9kkYX/TBvOUNt0KMayuWgECOKyrpDaVh3pmEcbn0B85p47omx1S8W81D/gB8dzcwMgbtWGmQS5gzCiDpQ+5FyiQnzku7KHLesVrb+CEzUxn+4RC414szTbk7l9tB1OSx7fJxMJvq4P/2dqQSh6HrLS6Petyt3AoE/Jcgz16G/m5pGYc0F70+a25WWvnuLpiXBuaxXPnHLJbOo7ynFWhth/5+r5spLXof6cAaBuHPt1QK6r8tXRaULQhf3MkSPUsly8PXQlka2rRS5oMleOLzyRnKgli6we8S5bVdENvC0P9wjqE4JZ65C1xxcW0LhIPODOsFDl1wuD94Hcq9Y9A/Xxq3mRw+nIwuyMlH+9XJEkmf/AlxBsmDixjLtpy9B/P6SMmyMLHRMBaEeaRBWS+QdIor+FxTIobx9b1LV/6fv8Cs0kjw757i4FE/dxsGVf8IQUYubIoCee9ayHtWwhoYgvbl0pLaFvI8MvSl9ya009mNPbG5TbOkdF2Nc1FuDuQSZF7oZ+vRXKNA0R8IQjZsYgy1aokqyj6ufXUVgnt6kPl/jrpKaiGg8LNDSTOhrY4Tb+LyAKS962AaIowimSShJQLjhb04cpMqpwtrQmLusqXI96D4h2A+mEHqN+ch7V4N3xObkErvw2yfjmV7v4T+9iWYY2VYZxXmIO1YweKuBNxEurJkj/IqpeNVRyCul+CRSrT0gyf6vDFQaGtI5cNaXBnyz688vQoW/NA/6+MSfs6qyqtTgdOyudHdWsgttyBCfnE70LYMKXUfTCOykOEeH0vQB/8JCFdOMrY0v9HHPiAvvHzstMj8wjrfX/J8U19bM9J0Dcco+1J8fi3MjFi+ZPeI7z5XMQjTPFtoUbZY02CNun09Fa3NFnou2oQSToreFWYWOpMPUaH3CWlMUoWD9Vtf2wH9V8dhxg3e9HrZ8FaaK9kQ+r5/AFpkaRjWuXMbCQF1Te/DOnoO5j13ShBu15i1eBMJSOHwPJyJMvKkD7mYGFmCMrBNp1MGPisYLkVCC866Me7xLefnm7OOPatrtsd0u6b5/eTtTRD3boJ65ArMK/e5VFtSgvbJtm6mloZxcsBZo7SWky/iMSxj9/PjsKrY+clbm2zCzG+8bVBZvoicrPL0WZlcfGgzrL67HFhrph37FOMd8y+TrWi/twuZ27NIfHIJdRVExp2Wh4JTogqLG+vh378ZyZ99yQEo4aTzm/KTJ/HhlX0wzIVVSYXZqRGmHUnyJPzCZYjWJOALI5l+GukJBZHGz6CMDDB7dKmb77vbofeOwbxRusPzGlSJWwiXsQb6v5+qiIFxe035gt2kfWf0Tz50C8m+QDi17WFH63Rut8Lgbudd3E/54RPQzS6k1MUxR691Hv9/Os6cu4yocQ7Gn+wMHZGxZrMZR59H6zO366J8bw/MU8QMdvaNXwzSDMt03J+F9nEhBsjtHBe7H5eH7t2Hfs5b9cPtPEg8mNmrv1ma8mo1tYjieTK+aUs71F9XgA2YgDqrQZAAiRx0skxWk+RVFJI5gaNPtd5UB9+LB5DUXnK7PJ77aTED6uQgOrb0Qvu5e1tONyeiINuMxUus49iB4wUqM5/0rHlb7rxCUITyw0PQfnuuROeYf+8kH+cgWF1uPPZ3zn0nTJMDDHNgHOKTW2H1DkC/XohjljfUM/ZYP3kb5rWlJ47RvCn5YgkijC8GoF4YgEyVwwrvMhZ4vzMM7aizprGbe7oUfcR1bZD3dEH9VXXojXygA8LyZcy29tI46KcqZNyA2OiD9MQaCM0NLJEj9bQD8Tj0I32wUg9VYEgeiPCJ/E/UB7G7E6gjFyUF1/63j9FVL4C2yBEH5xnHuME0Wb6LWvjVDbCkIJJvX4QsCuyFnu+Hrvz1IQxMrUDfyHIvl1nSdz54zP2FXAV0rR1GJoSA/0so1n2Yn16FOen8kVrQ2YsOJrFX/f2rpRI2NYCS2aWiJQTtd+dKShhkfSVuW8bZVDeNX1Tkn3l4NcTt3bDYViur35c3gFtbw3LnNOMJ3r0uxLWAIAeSQhIIRbsKE9BTBuRDa6Gv3A4N34BQSPpysxSP+zisgDp6EY2+i2zHSY2y2wplv5cocKRzkF6ZefwajLulcky0g6XXCJHBFtKUb2+BeXO6EO+0kAEXeKy4oZ0lphbDgtRpKtL6Ooh7eqBl3bQWON2Sw71ugDl43N5Z0baQ/ah/sB9ifdZv3iRbYIG1G4mAaKpk62ZA8kkASZkk4rBCfkgrm5BO7VsSXUe6cCq9J4duoGNbP8yrQzBOu9P6dbvmOdF0JzIGwZaswSHo58bcDle1n/L8WlhyCPoHpRCO3PehEu5RDMuQ9i2HsLyVpWNyeFrCoIukjkH2i5QhSiZgDdrlVaGtHiBmuKLA0kxov3JBUq16JdU7+H6wl8opD7OcZJk6OQWluak8+SXkg+/7e6G/dRqmS1OQ6jNZeA/5mR4IVqrEwMRpZN4sT6egVTApKTmO9Hp/fIDXSt7br6s+VwAAIABJREFUAXHHOpj3pgugd2ToILQXqZoQkFIzYFH1QTPJZ5QrrtrAOPpJuqfBD9lMIRAJwCf5qi4EkYCp0TeHMqjigc3Q705B+/AKEzXzk4+k0W0c2IlPbhb60Vc9SVGHkuAx93crnUJ954fQ374IM+dt6nV0L/1lAb6/PuSYlvcqXcOBY50M/d1emIlCOyvlL/aweDfSGZgTSVeMNeXN7eyFS7aJxqk7MO+U14F7aIhe3tbQaVkY9J1OlxVAd7uUmckM/C9vgj44CUwmIBk6PziaqMD3dA/klc3I6FugZta4HfJxvworQJqZVvwEwg++hHXdzgpQ5nEurS6JJl9uKox/olLJUKl4N0lLkMXhQoNXOoc5PGd7on5NGrs5kJuIk4XfIsyR8W2n7xb4HS/CsPZzQWoNDdW96nPnY6mzl8hGzHyo+Vg0GW1Og+/7T0CLvjCPXxYEDQJ5pQn027f/AR7+u4U0DL1rSWW60sN9aN14Ffp7l2GNeoc7lax5lpiS0wisVCamj6P8VDfUfzvlqOdXy/2UOgIsPq3+3Nk2V58hwmT5e0teySSwrR8fKLAozZ+L/M2tINwmmUZwU0QY10cdK3G1XEO1YzhLt381MDsDtLVAf+/KvO84QbMIj1spQGbPaDPtWey82rwW8neWNLtGLPZSVYricZkst2O9J2iASJqsT6yydSQhwfjsxrwPda3zzkn39CwPY3p6Bo2NDe7wj9kTGmERwdd3VWTky9/Zj8HMLiRVGcsbpyFKMRzr3+BpymWDR0FMIxL5MPvjr77wns7q0FmsVyB/e4+jppYbmZ7ckLxb37fKZnjHirBRAR9oV2W8dx5WTGVwtTmnlQ0g5Rc2Q1xWx9ZLCIdhDkxAP1ZGsiH/mkiTcnoWTraGTutEeEpWsKfSxwKb8pcHYPnqYKo+yMFZmBMZdlbAinZgxTokE4cXeIbHh+evQOreBNo2H4X2hzP80qfMMfueqvqSBY9UvhUkg+1CqVRS3IgURjI9C8XHyTubgZVd0P/gLkP/KJ4M+ZWtEGIzjmQ4N+cn3CBhgMopLBDOS1i/2nPpquq5a6ie5MZk1vm9B0xWNO8nCkwQSEqN/q7qW5BJf33UE+rq3wJ0DebQLIzzd5kBupBGcilKY4NrjUBKElh9d6pqEXuZk+/NbTCG4zBOlkoOldsYsAvM3tWwQhFov6oCh6gLwPedXWyL96ib/GwPu8aZJ69BvzIF5RsrIHSvmM+Q0vXl9EYrYfuphMubu6y81KO+juLz8WbzvfMFVp/l5sSEuae3usY88yblGTvgIk6HcWrxsuskHF4XkhGWMqhzoUtK7zUqWyv1CoKv7YQ5nXGOa6iKqmkQVjbC/9oekO6zNT4LoTmKlNmMU7dXI6lmqxhVbl7Z4JGOk8zLCIX7of3r0j/MCmkTrWmHNRqDce4OzAez4PLy1mXQL98BxlIQyci8KcLm9YinoX9eisOspMBOPxDBZ0L7wD5OjMig3V5xAMlBY1cd25WpX/RBSEtQXuqGUB8FAj6Yo3H+cFdrhIURZKkiEy9fAqjaeG7+Ln97HxLCc7BEm0UtKw/gk/ogKQnEYq+6GeJxH5crIKhJhKOfwurtYzYi65zpGjKGCSo0kJ2V6Pc/LPXkrK9cjl/STRahvLkLiM1B+6CPaI8lXSjzHTdt4fuFBo9Ss88WSS6Tban1MhZynNhRD/nFHqg/dzAScDEwYUEJBxQlsWKnlq2A6O/18jtosRobCORpw3kZl+65EPLBMkwIYT+siWmunGgf3GR5DvnNfYjFl06n0ctcua9goK7hHRifXABlZoSVnbBiaZh3p+wPrOnNAYwZzabFvye3jTNCB0hOrbbnxOk8Uk89xF0bHGENxcEjC3m/sYc1+Ky4aiuVTDo7fuWfi9RJiC1O5SKxwQexUQHaGqEfvcsf+kVvIR+Ub24FIewoa2ZM2G4mxYGUrXFcx/hOkodhvUOH3xBbLdY9FMxe9Pl6GTBbSncruaXsbWPTDzf9xc2dkPetgnnjDsQV7bB8fmj/6pyV9jLlXN+5pIbhyQw6G0XUkwZ2hSaTPzeRxhrt0rh5f7pA6Jz/T9q80r2jjTMJwfv9rHlqJNNQWpogRAOguOeetRW999tcTbli8KgnVDS2vwvtXxYX7Ow0M+V7e9mrl7UUe1YChgmQbAX5aZLlHy1gIgkrmYEQDXGK2EnrioPHnhbovaMQWqMQG0IE/oLglznwMz4+X2DbJ0ZlUDaDAkgY1nzQaJy9B/3+rP0jzlfc39kC9KyuvovMXiS9+EjOp5zot1cbwmp3VX59HxLWs7CU1mpdH/99gSsQrXsXZt89GF8WZqNZUsXvg5nJsHerkDW2JvMLUssXgwHPxCqxvY6JANbdB9C+KANKz2a3rGiEGdeLoSvp++Fe6CfvMKDfnr1tufpVNnZfGR7j4MlLozWhrCx5Q1cSa/f9xQ4YV8cXFeu5aEQ4WYT85HoIXfUQyFViLAat8wDS+sKlN7ysZaW+/kAf/MpVqD/LfjckAcRkF3vINrAB5r0Z6B87b77pfanPznFwQgREChrZOYM8lT029jG+equqaYSXYX1/tR/6scESybr84FHe1ABx93qYUynQJsRLo+ARybT9vSM8HJk7EHydXF1u3IFxdcyVC42bc0rblkPa0WUTXYreKcrOFgi7NhRkHuchF0We1LQnpsbi2cEg/H97GMaJazBuLgJcwc2FOPQRAiKUV7YATXW8bvT+MkYe2vyVG5ZIcxTwM+ShTJN2r4S0YznML69AvzELsd0P+aUdMK6PLSq2d+BBghMAq9orbJqWBeB7ebdtF+mQEc9dghtSl0Aa2c/twUd9u12tujAzOmKVI06kx1Q0r/wA5rtnCsoODMYmFo+yeJ8Rprsfu2qzRwUL8pZmqFcfQNBkW49JFhi/ojy1AuhoK0unV17dZmcm52IsnGlNzsGaTQHTGRjTBFArXRcOIN/YDWtkEhQ0klwQNafAjun8G1Yz885tmzefpxdgHolisbOONB9iU8enOmGFDrmd3uN+Na5AAB9COHoSVp6EFcklxFQNdeUyW7QzpA1FwhbhdaPnKfaQ1/FqmJcHoF+ogLfNZFhLjDY7i6UvSRIhVrgOyfd6oRomNMNcFPeaGpfcPiwgg+3ooDMe05ypLAGWOxdhQTOGUdVb3MlVYyHzJdhN8Sa0eLyczEaxrEal80r7V7MOZib99SpZGykT9S3vwCAoB71785rY5IO0ZwWEZa0w78+VBJG5DBcdQpsvarUqWHB2aGcX1H9bPPa8srcd2LAKWlFwQfMOfGcnBIIHaSbI2bgWIW9ybxEkYV7LkZ1nem/CnDRBuqek00cbJ/PqfRhDhWvr5RlVfrifEyrG0V5HrVjKwqG9A9ofbciKK7xuVoBdObwB8r5u2zEunoA1m4A1FYMVywCzGYaTkarBUjWWyTmwkTWliag1T0giX+1EEtq7feVPLQtQnloFYVkb9NN3SrDP0sFukNC2ceQCjMGHJGJpVRjSszs4SNW/WLgyDb0PxqZimE6KbFvohF8neFTkJ4dgxFQYv6vMJnebpJK/dxCnx7ZiMl59syYMnb1lRZaTRlXpes72J7B81yfQ/p0YVEloCQ3S+jb4Dq2HVCczPlF4qIG5oGeBmda/PzuPU+QyT1FqnEDQ4voOWDMpW2j87J2Sc/Ju80I/7wgW0vj8DqbtyoEOWI0t3oWTWc4ni4OU7UVzc0OJOSnILsoV2d+i6ZPh//EBJBPPwDAaFrIEj4+tsAKpBypaN7wP82R/iXiwK5kceh7mYnY5zqfYJbkiPS46vbR/DaQtnTCO9cLoq7yTzxeyp5cPOZJQ9nEhxBlldyuDyEf+ryMwLYuD4oWMt5gPFWUg3UpxUdYxx4IPVSnpM1FoaAb6JwsXtaasGW0SpfryZAr6CNCGgxq5XrltJkQE/sMhzE2//jXIBxfOWkh8CaXvS+jnhiBH5JJEQ7kgMv8ZdrsOlfopf7kP1qWb0K9Wtv1zey6pMwjpFYJynACyskgc4LZRBWsvu3lY0wvDd+bPxfeDfTDO9RU4SRGDWFzRwJU488pdT986ccsyyJRtnJmDefEujPvOASgzj8cTNYnl0z0kXJ3SvRzEJi+pAPqUkgqg2/Wv1I+gAtLB1RBamqGfvwfzaqGYurh7JeRtXTBOXHV05sofm7PHh7bCvD0J/RNbqozwjeLqZhgfXXBcN+WVdXaVNBRk5zzj6jDMwfKb/bLXYlmYmplDpC6I++MG5xdWthZmH+n9rrUoCD/VA6GpoSLJxwvhWNq+HJltW/Dpja1Vb4kwdW/EUudUBDtLMUCiOYJIc2EdX081QTXWQcEg5MQg1LfOO+qIVT1zUQd6WLVfnuIdCTGPCTsmhgsJJJydPNcHgbKem1YC0XABPkFc1Qz56fWVjexdTIylF+IJx1KJ8tJ6mAkLhhvijMO5coLi5a4xd4iRNCBvaofybA/LQ5TDX3GmKRqC2NPGcg7obIBZtw5p43Hm0cWtrqmLNmNA0E6j3t8H42Nbnie/zaQyaKCSm8tmBxgpxqVQo/+RIkH26hXbIzA+vgTjfvUPUnFplEaLZVQO9mr1uSYGotnagrHfneMxQiQl5fK6lrIbZWHEtgC0t91pUOYCNNI7C8oy/CRj5GRNmlN9+OdjXL5aaGPHKPqgONia0f2JZ9R5fTZiyFfKWBfPxWyMQnzuANLWywud5qIfLyujCEVOPBzXsGBcGYF69i7MGbJ6FSEHJYgthZnI9G+Ol4X41DJJ+hiyVuYv8oSfWUm5ltHsY5Q/2whzWi/4BhBGUPzGFmi/XLwsJ52Lg8fPeh0JKNKulaCqBCVwiBRp3pgqURfJXaVAWGHKXNb7YZy8Xj142t7Mm0aNguQaGr3PymFUpUPrIDYp0N5x99t1c3qyNhb3boQ5EmOSb7nGcl9PrYfx3lnnNV0XhfR0noSNbjCEjpJnYlMQxgcXYYxXLn8TVlzc0Aph02q7nHzilptL4D6GYSAeTyCYleih99btkTQ6Gn3w+UQYlgnBJyL6Yg+kjhZod6ZgfVYhk0pj0jsoEnHlMS40RyA+uwm34qvRP7Gy4rw58zg3OIeG9Q0Ir3C/64U6i0jj50i/fQHyTGlGxEgZEEQRot/dp4YZgz+1MTLFH0G64VSiESySrLC1rhjQ+8puIK3CSul8g6R9q4Fx8jZdmH0TB3jE7HPIBPGObDQOrUbLNgoUKOMkynJ5HE80BOxbD7GlDaJiwTxy2jF4NNIGzIYIQt/dDUPqgGE08tqomdWwTPfBi+sn+3FHXgHKOja2/wnihfO8My1urjKPVdZSfmUL79rNi3egn3Nh/ZXNZMpF2DDaXMzUIBvEunRbWiFsXQv1xE3ovQ8qspQf9aPBIukXb1b9CObmRVlHKrkTI9En2RqcFEAWv52kriCkZ7ZB/deFEy0o40gb0XLyJnMZGx6TCxg940k3dUHf9CJ0bHnUy+/5fKIUh0+8CSV0B+ak/SHWiMU/ZTuAzWciV3QAmg5LM4CMwT7O1lzKzuaNx2BOeNcbVv5yL6zzRdWozV2wbo5ByGZ8vVyQkx7okgWPhO89cx3a5fLuPOLKZkh7V0JoDMO6NQSTApbRhwEOS/A8tY5tBPXjQ3aSoUqT2gOQXtkJ49wQjMulNr/Vjq/2d2Zlf3C+YJ68hmuaSpzohMYIzKFJWJMpmzWdN32p1QfxiW4gEoFxfBDm7eqZPumJtZA2tMHsHYA1kYQV1/gfaaMdgDJzOosfJKa8tHUZIAl2lWPWHUSGrl/e0wbRg/RPMpmCbhiIRsLzahBUMZmYU6GpQGeLj9CCCCwPQ35pJ9SfnWBZuIpQl2zFk+MZl41Y5Ik923Hs9q7KweOtT65bckRhBfLousqsnuKRZGUEQeUE0p/3wbw9BcUvQajzQYj4oVsSpOX1yPzxKnzEGKvUIn74/mLPQ3DuLDG7HpZ5pEPdkDpCUH9buKMQ/CLEFj+kvWtgahKzsdm+zCUGymlKFuHGTJOBv05Nzu3I6MU3Wz0b5DQGfVTY6qlMs5qikF7ai6T6KiLRt2GeH4R5qZAkQa4S9AMI/tkWJOP7oWudLh+Nx90WugJ6zER98xFYn50oCepJMiGp6Z4ySMXzYXatpcHsH4L4xFYY14ZhfFl598qZbNNwfG5TumG/lCrgMHNzoI8GYcWEtV2wphLQjvfDujO1IOH6ha538fFCY4hZ5+rPvmSSm5tGQfRsRkVAVSGTzR8F2Q6bQ3lXC4QVXd6EgstMoBJOjJ4TwqXWCgMwDSDwd4eRUndDy1TOELBgd98Awpu96bi5WVfvfSz4AgMQkgMQz5yDNVQYFBFZxtfZAKHBz84bxAJFQwQCuW+Eg0yiJCzdfHAZzzCMyZqMwyQ9yaQdkOc3Jjh0N0H9je09T6VH6elN0Ifj0N86C9+BVTDvTfI4bhsRW8gowshakoodft50LGrmkdjCP9gP9adfOCorlMw15OOsmtjVAPP4FdY25OBn2zJXsJeS99D+dghbul2xj92uW66f/OJmCEYK2pFBMEZxy0qbJETs9KKyv9AUgpXRIQRkgCoGszFY4zOwJmLM3qOAjyB0XpryowP2s0IuTH4FUCRWBHDScXYj1u90bibtfP8A1J+VV6uh9wAlwefmYvD5fAjlKQrQhpeqUETwuz2axtqXV0Be0WKzqiUZ6j9/WfGSGVufTNnvOg+GFZy0eH4XPr5emYRXkW3t5maEIsdh0Qs5OAMYIkzNDwsBWHIEkjAOc2QSmQ8vQkrEIVL5xqHRZOXnN8ybwtMLJD+DwrZkg/egXyrN8tBwUpsf0qu7YY1OQnuvcgq32jVVwyEyrmJ3F2tgWWkV2iJkKEo+jiuaYe3dhbTwMmRxGErqC5i/Pw2BCEom2DVCen4z5O52JNOHYeh2xvFxezQrwMFjyxFYR07AHH2Irc1l+RoCPk+irvOzFkUo39nJLhPaezeY3CW10rO9i0t96jvnIRrOrjG29R2pCjhnnN2QRXLZfPP+jA36TqqucLmPZtUfnoXFiI00tI8HPJ16IplCk0L4u/KbWeW1TTCHk454ak8no3LRXAwSabQ5NCpHzWWIWFUbJlX6xkYYnTuQ1va6mlbqej+CG78+OpDBwBkIZz8rFcCmTMn0DOSm8u80egcLdQqEugD/Q4xagQIPCi5JpUMn6JPOGSxrLg1jPA559wrop/sBKcjl27nxfQj4r0CRYxCCfphn+hmj5raRdBuUELQ/2gkNoUmA/PJeaL9YPBcYadcKSKvqof7eG2ObM41Pb4A1PAWhvb4sRq/atfL74KWdMC7dh3VvCua496xv2XNknVnAm17AvDnujqkc9kFa0wphWT2E+iBLWNEmsFogVe1aK/1daApD+bNtsB6MexZApwxrMQ5W2kObmTZYsRQ0XYfcGEHqX45BKbI2nkyl5zHQyYyByGs9kJtJtukmu9iUa6zyQbABv9+TvFVuPFpT6c/34/TdTRWJMwsOHqvdFJ//FgKhy9DO3oJ1wfnHyZpcOzt5Z0gfQYqS8xl2vp8chnXyKrQKoGcW0r1wFdq52oHR1T7A+dfKu4ofHoT+zqVFdeAh0V/ljR1Q/VugWnbaOBL9I4x748CJAcasCG11kPauQjz2NEzdfTq62r161H+fSKYZk7cmq0/1qM+/kPORTI9+dQjmiX72D6ZGZchqZIyy56wLQnl1KzA6Du1PhWKz5IMq7++CsH4ldAJhnxh0zJpVk4Oh+eXjH8WIBKE5aP/T3gihhUSYZWT+62fMCOePoqIwxAJZktdC1mwxjhXXtvCHkeAqxo1x1oR10+g5I2HwavJFlFFSf3semLOvfyGtXPBIgSNlp6na4wXjOD+XVa1Qnt2E2Jx7bcfMvfvM7ifjgq9D8wevQu79CMbF0pJo7tlzzbI2AUNWWPtXCMqQW5Rs5jIA1IcgruywM5aCAD3dzN+XZPwgyAhDUR7AMjKQr3wA64r78qxEFS/SQM1mvIRGwSbMLGLwSLZ2GBmBdsa7zaLyxk4IjUHov6u9EieGJch/vs9mTVPVwjDZZc2ibO9oLBtQ2rADt03a1sX3QmiNQGwJwjh/D8ZV246x5kYBpEPGuebxHA5kxYsn10P/9YlS85EKJ/L9cA+/U/kjodgbf2tiinVajeFJtoGUt60vcfKjcjTJitXnVYsmYaHzJ4eh/uIUkM4aoBDDnRjtpjmfsCAnoGK+iNu1oCQDyZhRxtrcshIfXdlX9lDH4PHE0Ciifj9W1YervmzdTEqWJxD0fQH1n76AkF3A/OMUco1oiyD9n48wiD3/wtlwfXwS2oeVNd0qAYvdzJG2P/pMDHKjO/sweXMjhG3drvUe8+dAASIFBET40YM+KGubYU4kIK9ogNjRCN1sh2psLMgoBgLn4QvchZkJwkAjiWohlayMSXB13V9RJ/ph9I5NoSUUxLqm6rIAX9E0y/9wxDSC8mew7g/B+uI6qPwQz2ieiDK5wcVlDZCf3QBr8D60L8vjG7mkfGAtEApxucy8OjI/v2pwC+pIQYu8uw2+le1MsqIPgpXWgKTGfvIWebL2D8NMZyCFg9DGpyBFbdIa45eLCGyP+p4wU3TvSphn+7hsKW1dBQQCMO/PQj/aX8B+zc2Ns8EZlUky1UhDEpE3iEn73xZH7JeB6gRPcSgZLWSjIby0G2nfIVi+Va5vgTY+yZlpt+831wPX2FERB6Dcfh/mGWdXDtrIU7l9Xt+RAkTCeOsmhIYwqJTpW1HPkj+8ofYL0EfTZKoNqYMwcgl25REME+KhHqTTe6Fpyxxnq/iG4Ut9AfUXJyGF3PvBs/f7aIrx9mKrDOn5nYtatvb9cB+Mz3trkuThUuuGZqi/K08ecXPrlIPLIGxaw3wEsUGB0BqE2ByG0NEMNETtgJJKyn4FVlYEne4NZykp85vSgJQKK5EBEirklzcDRA4M+qH/7qyjQ5abeT3qPtLhdZDWNrG/uKW6g8rk5kg4amLHa8eGoE3PICYICIVD8Pv9HPD5vrcLxpXReV1ZKlXPZDKI+pQCowd6fyvPrYPkC0J/+xzMVJpNSNySYbysGUEPrTf24+Pr+70Fj9R7aC7BmJyozwe/LKKjisp5tYlFIm9Dv3QbOHe3hOlGZSiMjyHz2a15cDkp1YurGmGNTcG8QppWlfGFHDySMGme9lK1OeX/nbM29RFHVqTTODZxJgbt/SteTsN9Tc2C70dPAL4ADL2ZZZL0dBMg6tDNFUvqOet5skt4wEg8yZuTatmgJZzCgoaW5CmEo19g+qfHYPBvRfFcrra9UVfD7L0F/bwtxF2tEWBfOrTZfpYSKsybo9DPD0IgWacKJVnqr/z5dpiagNjxAYSyHroUeJLTAG2OKcCgIJGyZgQzyVmRsVuS31ez5l61a6r2d2nPKkjbu0qwW1JXANLuNUBLI2OzcqSTnA3hVDrDu3c3bjvylkYIPWs8abiWmzdlDqxUGpIiQVAKlSwIy5TSDLav9KLryOdqikJ8cSeSGsnzuG8UPPL9b212f9AS9tQm+lFnHIVxpBfSsjomO5IHtpkxYBKOlQTvNR2Bje2wRuZApBBTlyE0kXC4CF2NwPJ1wDTqYej1sCwfJGkWojwDQ2+FKM5BFoegBMZ5k62pK8peDf2O/eJpWGMPYLx3GaLfHRVb2lAHcTc5zpwB2RCKT2+1M48OWFrPSymL8P3NIVtoXfcWrNC5KjmteZmL8twaWJE66H+46HhYLqCUVjXDmrYddIT2BtZ1hE8GohEI9L/8jw/wKbAGR6EdWbgWopfroE1kOUvSauMwQ/twN4x3z8GgDYrXRtnBWBwa4eEB1NfXQcrbUFJ20iIeTkJF7A8XQNm/MJX1HTadiaiMhjf3Iv2PH1X0Gfc6Raf+8t8+iY+v7YVeBipVsWxNTJ/bMzH4JXHBpUVJnkTQ9zkyv78AKZ60Xw7xOMjoPvg/PgeT5APuJCAdWAtpXQusuRjMc3dcSZTwS/GNncDwKLRTDzyvG2UIuDxXhDmoNFBVIeEcI8zhPaRHQgh8Zw/icW8fAM8X9viAJV2ByXgadf7TaAiNwLpwB+YNb+UXaccKSLuWwzx1vSYdOt8r62DRh4pcmdqbYSXSgKHDujkEsaMB6nul2XrpYCcQbsCDt87ZTiumwQ4exFYkNjJn5wyDd8hKS2GgQWLXZlpdVCkVNzeId/097bYw721nizfphW6IHS3QJ+KQ2+rY7YIyV7GfHquacczNQXl5Pcy4CeOYNyxl8TXQpz6jGzCYTW0iRNZhhIG0LCRVjf+3IVCjGsKhTUhGDkKMbHKzdPN96ONF5S1fZ7un45aqszpxF42dZ225JCUASwpBNzphJO0Xp0CPYWwGwQ4Tut4CCvDU9Lr5QHGx5yXJ01CssxDu34N1/KqjmYTTOX1/fQD65wMQ1ATEp7cg9Y8fVcRrup238q3tEFrDNftcL1rw+MwqWNEGLqsutBExRtyzYVFL+9XmRBs1UlgwqKwLAeXw6JTVIxiJ0yaTHa2uDUI74T22oPkRhyNuWZAlCREH2AjJoSEagLCqC1P/9fOKyRSWcXtlA8ykBSyCGHml9RO+/wRODu/EXKpQMjF3TFXM482pOX75Lie22wJbUP4QxvFzEO+MQZ+ZY/wNBW2+vzkI4/owRALC6hqMMwO204yHJq5sBImnemVd0YeSXqpe7a84eBxLwfjS+UOjKz4oPSS1I8I4f3f+SnRTgv/P98MIbkQ6ZWePHrf/b60AbapuTs1iVd00lrX3whqbhBgJAgE/rKQKazIJc3C8okAsy0VsWQbj04swBrzhhpxXy4Ty+lYIDVFYM2kIDUH2ECbIh37hDpAyYE3rEHa0QFq3CunfnsN0KoVQKoNAcyPSmg5JFHmjmJqegZ8wYpEIMwFzO3YKemaSKdSn05Cbmx7JTZOf2whxeQOMjy866rLRS5/uhxzAJoKwAAAgAElEQVSSUb+TsG0ShI2rgelZoKHOk9QIGxV8fL1mT2uai2mBxcj9ksSSQOZcHOlAwLYht4Cov7AU5WURxc4GtlKdnnoVklRFwaJoYAqk45euzG+Qfa3NX2kWUhAzUJT70PU2mIYzDvOrIPkEA2chq6RucQfalQdVXdSUg11AawvMM32ceVT/5Rh73C8GxIODliu3oJ16CE9x+7zIB9dCbA95JtvkxmdolQwo+zsgbFlrZ/UtNn+rWSPT94M9dnk2y1B3ey219KN3FTWCR5GXfSyjoSnoBylP5Br9RslxyiT5LtpsWvYGr66ogkRVTf3Ty9CGU54rBTReYmwCvvoo/P6AY1KaBb/bfQg9twO6C53QRLMP9a/shL4EZN38tRZ/eAhHb+9CUnWWcHQVPLaEAhyxL7SJ+m34Y59D++0XkOrqWVxc2rES0q4uG0B69qajVZLb87I/du+ApywOM/vqo67L1bm5KE8sA7o6oP33UptC0rjE2jb4ntsLUVJhfHRu/oOk/OgJqMZqZNSvjxet2/V93M9egSvjM+hujKI5egTa0TNI3RxFmMSzQxLErjDErkbGYhHJhIPJsRizCc3hGT5efrYHtNkxPrlYE57J6T6IKwOQn99dJJrfApIpEQISEPTxb8wi39xoGOn/8yMYuoEZRYaZFbAOEFFNFOZJPxQESYJYkLmzNBXGXPyRBI8kpyFYBowPLtn6bllvbcrqpXWdS9Q0Zx/hfhxKhYoHqRFpeQjSc9s9bz5zwathUlmM5OAEhHzK/HxyJCbqR8G55zJ13s0Wty6HtW0/UpmDNf0UjWQKUlYKJD14hzOzgTWrGDf1dWxfRfBI6xAKn4RgzAJqHPq1YeDOGIS4s4wPlW3lN/aykL/41GbOqlUjrrlda8o+EpzLa/AokiD48z2sY6hfdFYoqTQHkoHCxmXQBycYmhX9X59hiRx1QoU1NYP0p/1QNBNywJ2GM7/ztjVD2LymJo6A2/XK9aOyr2raGWwKDAkekt8I0kKNMpIUWOZnG+lvFGhSMEnvdPrv0N8eYltDoZ425jFYqRT0EZuYqw9MQ54zcv4O/A7Ilcjp2DmSykkkYTXU81yo0TvWJ9rvVdqYk4RY04FlkHb1QP2nrB98hYsm5nXD//AkrInEvH2k1zWq1l+oC0L89j58cM0jYSY3MEFPjt8bwZPEVluEZsxOoGHFUegf9cIKBKFfus9ZhcAb25D+L8e4hM3m6jV6ZpPPq7Sljb1M9bls5tIyma5u6+BZtjsNiXCKop39DAVr07ATSf1/LxvV52cWLVq0zV2QN3ZA9R+E338FRv99WCdsjIewoQPYdRAp7bEDzCI8Uo90CGKHE06T8L8dgQEE6/qh/csxlBMFJ0kRcVkYwopWCJ3NbEXILxYqYVJANFHZqcDLxcm7miHu2ljRpkpc3gh1TQv8GR3GyVsgHCPNx4qEMUvCzBZ58oogpxMqsZA2ZFMwUCCkrY6Ow9fe6mVqNfVVXt8BQbGgH+2DmcUZUTBL/toUMOZevJUGZ6mRb+4B5lJQf5PnMOJwkLQuCnFPj6ePG2HCi4PFwq+UDiOVWjRsku+vDyGV3ALNXBy9RiudQeLmIKRs8EiYVgomvy5t7tQ5+Dvb4V/R9ZVMSbRmgUw/wm33oZ26C1x9WEHKn5Dyag9gCIxHpeCRVTt8vqr442oXJe1cAcL6UrOGRmBeHIIxUh1zxxnLm/egfVGoDVztfCQDJ64hDcyNMK06iGJ83ho3GTvMh0tyH2RxAvpYAoKegiALSL17mSsWZTGFFCz9aB/047dh3vTOHK8677wOVIWgbGKOpczZUvcx7vxINE6S4DwAOv7hGZbG0U/dgbS6GcLGDghJFUJLGJnPL0O4neAAkIJDCgyp0b8r5KI0PYO034eGhodEXMpGEkSI5kmNMqD0PiOlB/29K7ZeaYU2l9TQ/B8Owjh6C+a98uLxXtatuC/LIL12AB9W0Hqsmnm8PDKJNU11i0JqiPdeR8fBQQY8C2IKlmZBDIqMe6EMDbE/tYFpWBcGy+70ShaEPniEI6KMCoDg//QC9E/PwxrW5p8a+jEznpEAqJZpU9vJl9QyF4RPYXHTJ7fCGo/DuHQP5p0pEI5N3NkNVV8HTV0GLSahof1j6Eeuwbo3wcBh3189gdjMK7CsGnFPC3kqHh9b0woQgYxeKDlmuJXsR3j2M5jHb5QNHotPRJZc0nOkUWh4ZkFSxo8yRY7i9ZYF5bvbYd6PzzsjlLtICnQLcD/sQDDHLzJycJIsC2YkggQE9rKml1o4m0mrZNtZ06KWOUj57m5AS0N//9o8s5GyCRTaUjbASyM8Ebnk2Lv08sxTylJaTa2ePOurOcKwXi3pPNby9XK6yF3d0FY+B0NanOCx+BSEi0wP3kVg/VpIHjy2vdwPr30pi5e+/wDhjeu/sgwpaYpGmj6C8UkvzLulH2tpbQTSE5s4+8SEmTJuT16vPb8/VytWNMIanagaRJK2IEv0xLJyLi5ObJoCS9GIa7qQ1vdC19oqHmU8uIBItwZRmEDm3ghmPulFsC4CqTUC7eoDRPNY6/K+DggrlzlW6VxMzVMXCuKIgLmQDH/+CYXOABSqSDiUiOVXt0IbfoCZ48PzmUq2mk2noZHtKGmOhoKIRMIl7wB6VqbTacZh5jKjyovdsHQF+p+uV7zmqZiGjv/laai/OrOkEkVKljCj1UKYoSugTMu9uTj2Lav8MFW7w/QSIIJMbhcZib4Lw2xHKmGXb8l1QNda4ZcuwbrXD3xxtSy2gm6QQWlkOlAQbBYo6SEJIqSD3RCbfa58MxejvCBGZUgbmxkXQsGpqYag6t1QM2v5urRpA7J8BvWdw1D/5UuQM4zyynZoLd+AqayrtmyP//41WAEKHKksuarhITZLyFxA4NanMK8OYTKVQXPQll1w05Tv7AZmZ6B94uwakyOmiH4FZkbj2EMgHI4k8XMvhcOcJSS8LmU4lKfJ43ZNVScIyjIS+7gpUDhXwgUJczFoAT8UUlegc2Qz8qSPSOUdalE1A5mkexx8mt1cd9U+Ppk1TjE9De2jh2tDO/W5GiwWc+dTnl4FoXv5/CZPaInYIr3xDLR37YBSeW0zzKF4QRWh6nyrdKjkMFPL2FZ3O7DzIDKWnQVakmaanI0k8oAY8H8ttCHJhCJ5/eZXGtT6g9cgD5+E8SdndQ3KrFmiCO3ntswTZfW94ujd3M+qQWSRW5vjmFS1pZ90Fq2gzWkI/sNTSCc7oYvuKmIEe/B3dkAI+OFTLiAQugMtHoIQCMJMjiH19hkE6b0SkthlRX//Ss1YYjfrQn0IGpJQ9ZIytdvjnfoxprW5Gdo7l0r+LO1fwx7d6jtX+b3MlSVZQkxVEQgGEQj4IYrlmfv0PiaLnNxnw7a9tNn7ldqUpqPj75+qmUzlZj1mMtNo/ftvoX9yJW6OOmf+q2YeqQp77sHYgoPHxNU+1/ZY0bq3uVxl3cwDCmczhnSDCKPD9n5lPtbsm/nhhaop/pxNIH2c8okBbha3oA99x1e2QH7yIFLqNwr+JGhJRJo/hv7uRWjjSQR+sJ+zrabuRzz2iudTPT7g0a6ArUUZKJGqUtIfQrxwFuk7dhmGhFW9NOUH+4BbQ9BOlmfwEdSCNkbFjZ5biCIHk5akIfB3L0A/OQjzWmU2IL2qKJtIu/J8T1SDBME1jYkdFCRTphHxOL8MyUyVdMTmyBIuFoOe1XqkMJn+TIztAIn+erl4h77ky0t+3rg/Au3zh+XBnGtPXcC3oGxCwSZvZo7xn2hqgHFxmPXVfH+1nzOdpHe5WM1T8BjxA/HKMAbSK1TbtkMXy2uvLdbcKcttqipSt+4gsnXjYg1b+zgU1F6/yWXsR61VKZhJROo+gX7qJqzrzkYXyt4mCFt65q3oWOOTHNWWaKNVLogUu1sh71sB9ZeFWHyShzNSOiwD8K+sg0jezvemkJlUEXh+A8z6dUgb7gJHuomUeKEMmxN7X/HfhKhfgvDeOSjbW4DWVmhv2daQS9WoKkTViYW+J4rn5/v+LuiXR9gvvLgRDEg+vAap//szGH4/0lS6Ngw0lLE+rXbtZLes/PgQ1F+fAWLl4QnTPqDtewegLZIebfG8DEvHWHIUzU/uxtyKvbgw7Pz7rxo8zqRVXJ+Yxr6udvIGr6kZsQT0mRnX2BVyH/DLfVD/+QsWwuTsSw6rWMWjkTUUv7kFgpUum9nJvwh64Eh/iTSVisGzbi9WS5oI/senkNKfLrEKFMUUIvUfwugbhbiqDRl9E1S1x+3Qj/s9whWgDNxkMoP6AOkCCrgfT6I54OfgsbiFlI+Bcxeg9Y2wHmpIlr0FkNEAfG/sgHnmBnvQ1tJIi1HujEL53qGqWUen8SmQFFS7zJLLkpB4NeNvcr8zXYdO56mLOuL36PeTZpaxHZQS1shtBjY3J2nXSkibO2ANDEE78fDjnMskLIShXGldfX9zgOEr1vl+iPs3LfpO3kvw6PvbQwyjseYyjHmybo6VOldtXwNjzSZo0rO1PC41HaM+GIUYDkKu+3oI+VPGi5p/xfJHVsYmbGik6WOYt0dgHXUuKUrdUUj7N0LNOcyYho2pr4uydupSteIg0oIf8gsbkPnZKfbDJktbIj9okgxlRxeEcBRSUwAm6iGKs7B0H3R0IZNeD8v0BqOiYD680bl6Fgj9kRnKob2dMO7FSuw+7awbpWiJZWYhnjCgRwIILauDvLoJxr0JGLNp+GY0aPE0AhGloBKZWd4CdXgW4YwKNaVjJpWGz2fAJ8uOcji1rL/Y6IP8+m6oP3P2zaZr8P/HpzDyv78Dn6IgFAxWzDS6mYPyrY0wp7WyKi40RqzZj4bntsKoguN2cz6nPrqpYVadQXjnOqQ3HcaZe86yYBWDR8o6nn0whs0tjQvCPHLWkR6yCinc4ouIBP8I/Y8nWDjWKfuS60+SAvLT66ENTEIbnELwW5uAqSTk3cthnL4FfXCWjdZ5A1gmg0wfTGq1WIURQUb65nYY9VuQMZwZ1MHwWZhmBOS0k8gCj2u9sY+PW/wVyBFhKIvWGAyA/lsRRTSH/GWf+7D/Y5ifHIc1NsdZvFrKquLaVsjPbIDx4fmqIvglV53FKlIWhgXrx+LQ3vPmgatmVIiJBLRodD7wpR08EVPEPCwOlccnJ+KImRKWBwwIkggxGABhINknOhto1uKyIx3qZg1Ha3gM2gcPdSlpHsSorlkP0cVjohxaDnS1QwjQNYiL7o/rFhYjPbUe0tpmGO+cg7AsYhOsOlr4vUUmBGJjCCRUTJZu5OWcSuyDpj4aEgllIJO3biO8odvFij6aLsQaT9++ZyckOttZj3SpbRclaxrhps+RPtIPaTYBayZhp96zpg9Cqx++V3ZA+2WetzX/RmchN9ZoIUuwfIKsZJM29K3TkxoEnwT4ycdegdwU4P8WCWvfGARSKSAShnbhnq132tEIy5Jh6mGYUhRaZhXrZnIT6ATuBNGL72xO+im6e7vjTZeVfvYOF9JJ6OdHYPTeZ1e13MbS2rsGpi8EpS0Msc7HF2qk/Ugmogg2WDDTBsRAEoo/g8TpISSPXEO0MQDp1c3QR+II7V/FntjJD64iceE+9EQaLWsaMT4xheamhgUHcXRR8vZmCOtXFWI1ieyi60ilM9B1HR3/88swv+iFfsdZf9brL4Kd67ashVYhMEytjiK0ax2s3533Oryr/hw8ZuYQeWInJjqfx7WJPL1fKo5kk6IVg8frEzPQdAPbyIqoxkYU98zYuGcWnyLdgC9xGqm3e1mzTtnYBou8nfPSn5SCl1/YwpI5ekKBvyEO0whDNzshiyPQ07QTmIbk16GPpWA+mAauDUHIBovzASiRBAgCQr/SrA2WG5sqkuTxv7ETVnM7s6dNI1rjKj0+7KtaAcIzUsZxI/k6e2gUPFqfnpjH8ZRjXFcbkpw1pI3ttt3UjM3uc9OoLEbQDSpd+368D/qRPpjDs24One+jT03bH7Yi+AcFbpphIJpXMk9MTCEZDPKxBEhXUilYFESS7IVpzWcuSUeNWNr5x5ablPLtnRCCIozPrxVoOLI2mqrVtJnzsgCMMdq5vuKL2st4xX2rlS5ZiojAZ2oG5sAw9HOFDkPKk8sh9Ky29TqHxmDeHoe1YR3U8AsPA4CFTNDlsV4gRy6HXJRuFJxPxRMIT88gvH3pNXMD4fNAJgnZT042GozBaWiXhqDPpRB8cSOkjijUX52z7feyzcz9uxKYVxGhINCgjLesQAhQEChDaQkAPondWHR6DfhJZzUKgaog9QpnENlfWiLFEHIpE2CZii3GaEgwzCB0LYhA/QP+BhKfQIABTessqYbVuviMPb19jyEfpq6zaokcDJStKJIxSDhyFPqsisTpW4gNDKNBlGAmTET+0zPIpDfDNJphClF2CHJq6lQGdR1nIen3eU1MMQJT7YCoqNDSnQjVnUZycA7pCwMITGdgKQY0n8ii24GOZmiDk1DGYq5dg/LnoLy+GfpQDPGjfdBUlasrhAUmXDgpUgQCAZA7ntgWgfHpZRj3KrvguVl3MSJB/osDdrYzKylUfJy2rRnysk4IH3hLFrg5P/VJTqvwv7YV/nVtOP3+KkwQtjWn5nXfhDWrchxWNnikwJEyMDs7mj1nHSkDQdpJlLlMX/OedaQLoHKvbF2Bv24YphqGqCSgf3wV1lBWt6qtAdLBDTD8a5HWK2smCoIOSZqBotyEpI9A/8NZIFWKKaAftdgRhdneAKU1BP3TG2XX22pvhLh9FYSmLqjW1kf6Mnf7EDzuV3kF6PkmgHU+Ecbtmvn09yGfPjMfPDppIrodS35hM8Q6CepbvaRSW/2wvKwjZdN9P3nSLluXedk4DUglbyLhOLkq5bTOcqxsLZFATNWgZm32qKRPjX7jHCTG4oT7nvdYpbWgmIixkw6NJUg2dcAam4D26e2Sa85ZC3otf1dfuMIerNH32m6oWZKD1+Or9SdiH31wSwSjRUB5czcES4NxbtCbIcJLu6E3vPhI3zdUupYi4SXP7lVbT6e/00bH6Btwjaev5RxOx4hSHLI8BskchBJMIJ3ZBgg6AoGrMKdUvrfq4CQQjsKURcgRH+SIbAeAsq0JSgGgaciAKXMQaAlBGEIYgqWAys8W/a/ly/5v9t8pYCxXQlusi3MYhzKNiev9D1nv9K4hgtD4JNTxyQqVRQuyMgKfdAuSfwLaVAKC5IMUDSMe+6brGfsD/dC09hLrXhKbt8QRpGPX0NqhAroI0/DDtMhq2IIWn4MvlIJxZxri1bt2xrhK00gSTDTQ+PfPY+a/fAqZZHdIx7cMx0Lau5qtU80TVz1pTJebhu/NbTDuzpWU+nP9rUPLYQpBSMds+b9a5Yiczq8mDGibl8O/pwfx6V24M6BgvO2hsHr+MWWDxwsjE7aeXQ2e1vRRJqwkyZrQR4pwHwttkjCCUPAE1H8/A6suBP8rW6DpHUinD3gaWhFvIhDohXbmNrShGRtjNJtCYHsnlJ0rYdVHoan18IenoP78OJCnSJ9/IrO1EfIL+5DMvOjp/I87f31WgLKOlEXzKoBvpICg/D7kMw+DRwr5plNp1kWspbG9ZprKlH1VD+esYyBgW2rWy5C/vdeTuDUTbohNm80kFp+QMn+kp0g6ZwGqHJBeWSjE2mWEb8w1CiKbSQeSXqpZbCRpqtLciKWtZPXLisfnUnVHCOpvC6VzCENEwQDt6qk5ebtWXRyPHUgTjzUgq5BVPA473724dC1tXw5p6zJYRAz6zFk3sNK5hG/uRUp+FlAWpn7h5XoocCCsYXC9rSDxdWtfp8yoIGjssZ1TD6EAUI9p0GfTUDpX2MHgVxQA1nrfKEDMjI4jvGEtqzsUN8KEJvsGqrLhKYnjD9yArrUv+ubni3OX8dTubY6XaJpkh3wa9U0zMC8Nwzj7UMnh/2XvPb/juu5swX1j5UIhZ5AgASYwk6KoSFuyZUvO3R67bb9uv9fvTa/5NF/mH3lfZma9t1Z32227PdPd7mkHycq2MiVSJMWcQABEzlWoePOs3ylcsABUuFV1CwRAnrW4KLFOvmmfX9jbNA3wvADDMBBbyibLybKE8JE2CGXwvvK9lDDbB+vO/VVx25XsuXikCdzuHmj/vl6AhPrjX9kHNaqDe+8O0k0+eHY2gf/sPgSHmuxr50Sx5Ux5Z8mA5/Ru+E4dgKI9D9P0MXlq+k7mKwXBI53+z47NMABYLoAkScO2oK9si2WpjQ4FX4M+PAVxVzNSqWdg6JVJpPmDZ1kMCG/MghdV8B4FRibEYkIonohEygXtXXiHLsG8lT+D1drbAWPgZejYBJmIpTbu8e/rdqBSdzV1pEUNBIJvrbI80r9X6rq2Jyf98CRwfxLaJ+NFr1guIJGON4M70u84YYYBR3K/LGdNFxyIgNz8AhAKgSKCCcildZ0RdOcmyFBMoh38TiAyN0mEEom8orhOW5rc1dbQKPTLq9UvKPbYL4l59WVrdQtXGi/qZD5MmMDQs8wQ9NJfVv6w5uahvVGZfrb0w1OwpAAMqxnp2D4YRgACceXWuGwmgLZ2qZt5bvZcyXqrzi/Ct3vnpuHQLHnLmCbSg8OMsqkkUTvVvT3IlKek5srD3ErOqUCFy/cnEJubR8Qj49BA/oTUeGIGXvkiguYCUu9chTY9yw6+pHtN7uhwOMiAJBXpq32wVB76e6UP8ytT8suQvnUYiMagvXMX0B14kfKsh+h/xG+eKGgQ4J7rgeYNQb84hvC3DsGyOCz88lN4EmnIpCZWopBbOpNWYeoWJJ+I0PO98JzazQjfLUNEMvFlmGb2nVUReKSGZEGcTmbQGvCyRAIn2dZkORhcjGOgubwYslILpt+DoT/C1OqRYtbGClO/lweyXeuFxuW1GwjW32TcjGsLubflvzqFtPAsdK3dydQf19lEO0DAkaxm5R6K7CUkRzNo3vUu8P4D2Uk6vZG1jiyZFRePCPkHJ2BeuAP9WmHlgLVZvPKPT0L/fAzmLQcauA58HIxHNZ6AEAkz7lR6puklS3tGccHETkDufiIWJxUFktpi7mtyp1McJVFVkDQjaWErKuq9D7I4GYB65SCMNy7CGM/GCLFEG6ICsuAqR5uT68CC4o/0Q/tF/oxKJ30UqsO4/pZJwquVjMsdg2sMMFlXUgOZvbETickdCPYE4WmsXVYvWR7FSGQVV281e+NWW9vqtRExj1XPmZ6bqzcZECO6uVon+VQ6XzqcKpRlT8owne1lzVMZHYeZUR6alfrTe2NokzjsKKJKJApjDERqV8dYUq2YJ9ySqb28erUi6i7yInGCCf2dG2XFsedeL0YRdHUa5rX11FDmQCu8T/Yx7xEZuwADXt8FJN65iczno6hrzsam5ytGfwt8z68WGdBSxAIzsC4kgNrTt5IAZL5SkqqHGk8mklB007FMIbUhehOi/NisRTFNeIpkf5uqiUjr76H+PYHHrBYm/UUZXsLJXvCH+pBWTlZs/dys+7Ld50VA6M5ctKokME5NIdT6FsustJJZbj6irCGAVe09z3c3QPzKPhjvfgEjTwYfsxySFWvZmkX/LZ1uBzraoP179dl3lqJAiy6tkyAkcGy7kek8ndGy4JEAM53aCVQySh06yS8tZd3qHg+jMcrNmCY+RyICN68MQj8/zQCm0iRB7ggjfXsOAWW1FY3R6IrkFq/sFF/qfhb3R8CfpmQLDsio0C/ch3lrulQzR78bsRiEuqwsmfy3z8AaGYf2zrCjtk4qcSEvhOcOwAg1IDbWguRSB+r7W500LbsOgTR1do7Ft9kZtvQsEfCv6sBU9kxWNyCwQvfaw7B2VTJ1ioEliU8CWFQ2UygAi19cjEIg7tYqZCptpSL/vr68bu5K9s1pmxuzC7AWoziwp1SIhQmZuwCPdxTav54H1CzjChWhOwDhuQGo//yZ02HX1WNx7O2hihNpSPEKbW3QfvfFqr6J3UV/6Rg+mjmE0/0PMt15YQke8Rp4awr6+Cy4D7LxkLnFbAnB+60jSC6dgWE4M+6RSAx5kvOVkuCRGlEH9GdfUz2zQpAF4mG+MCq+omU2DIZeB5dOQbk2AWtsAUZSZaid72lEMvECiwl4XLbWDlybjWJ3fahikGcRE0bje8DgLRifPHhAKUmENEopiaTawhJKjnRmM7AXHrzUyA1qqsoqrWTSzxa/cQTmfBr6m9erG9owmCY8L4tZEnICgBzLB85r57c1WmlQcv2QO5uAIgFJfTHK1EnyEfnzTUFmfbQGR1hsDzuUkVKUwCH97hfg76dgBHj4/+IJgCy5ugbjvWvlJZYU2AnxWDPMwUWYSzqkb+wF17pMWwIL5qc3GN8jZa3rb+RXEilng1eFF/zgJDiZh/rLyj9IhcYWX9gHeHzg2wLQlG6kE4eZ5bcWJXl7EP5dOzeMY7HUGhiV0PVbK9nW9H2ibxUla/lE4ZH4TpXao1K/E6BN3r4HubE+e2h04R1mXxeysm4kqfu520PobWpEU4MzXlKZuwJZuwb9DxdWqJeI5cAKRaCXSX22dp9zE2mMGAeu3g/z6lipy8F+F9q8EL5yBOoaInCuKQT1haN47bOn8bXj9rvrQZeiNAt/8GMk/+lTSMva3OSm5g40I/y1Q0ikDsPSex3NwcZ+FYNHcifdXYixJNAmn5dJ7xxsqSzW0PGMN1FFQVyAgGmI3CgEnwJFOQhVcb75m2gpj+xU6GNCIRhkB28O+vOSfpfaHIqDXbgaRdvhMXilG0ymzJx/EEi8SBa2CgiyC40rff8EOJ8A9RfLYCMPZxwDjq8cgbmYcQfs5FD35GZj2xQVLLaRQF6BSZN1UuB5Bh5ZvJ+urcRWrgDfYDCbrNMSgvjNw4w9QXszS7ws/fgUoy2xP17m2CJbFwPThzthDU9APzcGK73sCSh10db8LvSFITx/iLnXiUKMCwagv38H5t2sShAVPkB7ehCW7IF5Y4GtDH0AACAASURBVArW6EJFrisiXmexpT5fdl2aAv21qzCT+TMXy1xKweriiwNAV2tZmaxOx6a4PUvXS8e/Oe3QpXpk6dLm5iHu6GbGDduwMZvKPAaQJfaYwhGMtAL/Hop5c99TSJZhPZ4sm+e5kluDrODXZhbRYOro7nBugfd6L4Kfvc74dumwzMKAzo5AG5ypStWK1mA018H3zQEYih+8nIb2y7MFk3DXrplRsH0yDHMwS+HFOK1fOoj3Fw+iwXcAvW35jVeycBFC6irir99gh/LgVw+BD7dAtY6VTds0m1Jwa24x7+UoaXmkDy9lThNhLz2YJ9uaINbgJqvkZqm2Tam4x2r7f9z+4e8AhVDQfdtbH84bs0ugMD2TQnIyA17mIYgCPPUeyEGi1ADUqIql4SXIgSjajk5AxjT0P16ClcyxCOaJ7at25czNeX8C2ttDrCsWPxcMrBBy07/J/+kULMXMul2qLGQlE4J+lsFtFzOZhGWYK2wJZIFMKCojFM9nYbUdyza4pPamSrQ9Fgu6p76Zmk0oy74g/+gJGO9dXcXxWGwZLJaoIQAkUrBiRA9kwfhkBGasOD8mHxEhfusEs2KSJJt5a4aBUePsvbzAkEkZHmwGWhvBNdTBiqVhvHcb5lzC8S7bVkfK5rZmFmCcH4I5XVx+0HHnRSpakRC4F08jY73kRner+tjMiSnpm3fg7du1AoDo3b6YURGSpYq9DK5v4EPuMH7hMuTmRng629khIHV3eEPkHu24VP+BvTUBqLStNnCMCICsG2hvL4+NQDY/BDd6DfzIfUgvH6uMvovOtMuOJ2WeuDBNBEjzvJlC3J6BqPwZ4o3zwD1nYTHSc92wgnXMAmqkDFid9fB99zD++78exX99aUfBu4loDmXpFgRMgvfoyGSOQVO7Krr7omkVV2fzx9+XBI82wCLT5WImU7XGdUUrqFEj0i0mcmg3XI01muLjbivcAdvaSEkx+eQFGSCLA56GSfh851mAc7FCAMUam4V5dRxWHloXoqahAPNADviqcOqsGd8UgvjtwzDeuQT9bnQV6LL7lZ5oBVpbof3hcuVDLVs0CZjmAscVAJlD60NuanJPl0WhsyZBhxJqmCa3ZcH3v70I7Y3PYQytkWekGErSBSblmrXcah6RhY3wbWFw3Q2MZBnxZJZEm6i3yEUTkcE1+MA1hcHVh4C6EMzxaMXWWelUO7iBXliKDs1BHJRtdfX+3QuwZsmy+kA5p/IL5aylGQ6A+/JpKMLXnTVwWGute7hQs4fFCUnxelTs2Ec6MFYbf+xwa7ZENTvhiayLmfEp8AIP746uDYtJZATjJGdIOukuuMXXbrphAjfmFmDNzmLnji6E6KBdZvGYb0NSR0EZNPrvnGtxm4oJPWXA99xOCCd6mdHBLiwZxTgAU69jet+ByCC0PEm4+aYqHWkEd3wv0v/nB+D2t8Pzwl6MTnfhtx+14qcvOlSYqkJFiOZUFXikDuhBJN7HrnAQXeHyL0qZ1zBvdbIguT02AYxKM27dWNPjPtzdAbpPKUGDXNQhWS5K/s24Gr3X4Q3fhv7OdZCLtGAReArqKzlZApB0ECHLnBtF+sZhWFNTUEgSbTnxIrffLE3PHqj/+FFlwy3r74qUVb1MUZGvI2ZFqwvC4rOgjxJkqirLgJJZV6/cgXbugduY9UsglayLpGLhkVYlB+Ubl9/fDmFXE1OigkeCldEoo4fJ+5mTSzBH5oF01lJMAJgpSZVZKAaJP7ULXGOkIC2SpakwUxkm2+j/P74Ba3oO2p+uw5xTsmuoYNwypwmuJQzx5cOYHzoDuUzVpGJjEfjwkNJETuZ8ofrJy9c3RPEld3yybimTU1UlepS711ulPgF6svhXkwTjxlrpGiXvDiFIALIG5bOrt9FaFyiaaV1sWOLoDNW9BnM2Af3VK4BpMIufoTx494t+AbzEMwujtqSx3+ST3ZCf7oNhtUEx8mct2+P6xTdhfHQB3PhqmrJ88xI6fODPHET6jdvwUaJL8gX8y/sJSAKH7zxVnmW10u2msMVLU/nnWtLyaA/6sK10dqLOYythpbfB9mpnZ3rqpsVcFnQQIE7BoCw6OhDos58j0jwI4/UvYKUeuKCr3SXierSVWarpi7l3j3RDerof+m8+Ywkea4v0TBescIWB3WRxpKSWPPKEa8dhljQi0y1AKl7pOoUneyF0haD+prDllLnOieEg5OzQyuiBMlnXukcUWHwmUyGxTKZXTnLE1VikpG/th5WwoP8pG6dJ14k+ioSHGdClGMdvHQEyCaiv3mQqPgSCCQxzIr8iKVnpnjlpxx/uAg70QscRJOe7WJgRV2VuXzkua4pBJE3nktyAThZTRp30nXubKnu5jKm7WpXR5SQfSOUJdWHI7c5jAF2dzJrOSJdc8Fd5M+aZIIGci1dvFiQKL2dNXuki5KBzAn8tSdbF4qBxZXxlFKGmz5H+p7PgkioE4mVck2NJGdX0zhO7fRBfOAR4SPP7GfzHxxYm5jP43pkWNPsf0J+Vs7Zy67oCHs9NzGwrl3W5m/i4/ubZAZvg2ycSQOCZtY8AWzkHC1n7I8Qrl2EOz7m6MCK6pkzPSqxb9kQYIFE1FmsovjQAvsEL/bUv1gFI+a+OQ/98HOYdZzE0uQtlwLEuVNTiaNfPyuxR8kuWONbNIv/kFIxPb8C4m59LbAWgKeqKfnap8Sn2ktRxNMNklkYKJZAFntEKVQMcaVyhxQPh5eNI/c93IfW3QXx2L0vyYfKQ9PuhLgjHu5D5h3fBC2v2S9dhKgpMRQUnieBlGRxlRZN73uUifvUA4PMza6yWasTU1XZ46rvga8+vIVxseALHmdHxsoBZOWDTraVT3KNvX79b3W3Jfsh9T++PjQbuD3uzyHgwOzJakCD8Yc8vd3zJcwc+f5YZg2LW9f/vIlO5o/hycn9znWF49rdCCHLgetuQTD+Bf3idh6KaGwocaX508D4/kU3YWVscWx7Pjk3jWEdzUW7EzXSBHs9le+7A0OISy/wn5aNqihevw/rsEjhbK72aznLaVkvZw4Cjpq2i4xG/NgC+fjWAFHcEwX/pINSfl09uvVb5pOTSyX2TTK2aU8k2Disw62N3GOq/reYzW9uc5kxWi3JpPwg8EgcnAUmyRjoCj3mI1Om6mGmFONPh/fZhcDvbWSiDNTgKbmcX1F+fIzFvyD84CfPCbSjvDUIgqqIChVzbdJ15oiIqEjLgcBsLVuN8EoTTu4C2JqTmw0DgBEyu8LzydURAsNxsXLI+pkfG4Glt3jAOxkcdPFJ4iR6NPnT3dLX3bCXtyaCwODq2JcBj7vpk752sHvq8ykA/FwyC8wZgCnWMi5ET5vA/frsTumHhJy+0O3t/VbKBBdrYSoNVgUdyW5NlhxJMHpfHO/AwdmAkmmC6x27EvorSXfiD16B/MgTzenE5wHLWmlQ15i4txwpq958PONq/5QJIrsEL4cxBWAtpaL8vDrryzZ0p1JAKTBkxeGs1msvZk2J1hYOdEJ7YAeP9KzAGC1sfqQ+mfJNIQgwFK+IxpHhYonEpeG0Yz2UcHAX0MwCZnTm5kHifh5FRU+F8PIRdddCvLcKOS9J+fQ5Er4SZWWjv30cuQbhbe1VtP/xXDsKoPwzFOFZWV9WAMoq3I2vYRhBGVzPPsjZkE1YmsK6OTz6Sltfb8zF2RZSpqS0HHtn7ZFkPXZCmoWsdK3Q6ZPX7f9/Lqob98EzbhgNHGtcV8EjZ1mQafranbRM+Oo+ntN13gCyOZDlyM8HJK1+FMHoWxke3XNs+O76u3KxrskSZiWRR16z4tYPgWwPMUmVcHIXxxWj586ZkFKL9KWIVyws4c6T2yh80fwvxG4cY36PxwVUYd/OrGKxrSfOPJxjlR67KjpM5kRVyKaNCFvl1WfErwLQAsXmh/gk8EpA3F1LgfRzU/7jKqm5K8NjTBO6ZE0gqX3GyXVngvIaE23HDnIp2H8x66SDhppIxqA1L6unuqhkdTKXzqnU7fWkJytgUAgdWy87VetzN0D9ZHOmw3uz34sq1W1sSPBbax7M3o7g1nnSeWV2jC/Lh/fyyt47d1jQv6oRiy4rRn9Ro/o+7fYR34OZclFmM3LA45m5j0PcH6H+8ACwUt3iVu/Xz6QwafVkrldPi1Boo/+QJGDMpGG9VpoBCCSiUxMFJ5cW+USaxpellA7Zi6xe/vBf8zkZYd0ehnx2DpTmXICSZRorDzPUwU7IMWQ0t04IQ9IETpbzW1SiRIsviKsohpsndUO/0cq3UY+DxywcBUYD+289XtGw3JXhsrwP3pdOOwSOBvsTla/D37ypL3zjfJlJfyugYI6QmrsFayAmSdZys95slOaTsm6nMBhTGQdZGOkg97EzqMqfuWnUigifDwv66ABYWoxVnWrs2IRc7+vD6IgYnU9sDPNK+EGVPQtUfWyBdvEked5V/B4hyh6zdRBFFhxY3i8d7CzJ/Hdovs4kObhWyPJLSStjjfL75ZAcLzUc81ABu9w5o/1GZjnU17udq2hbbXyI7B+2XYUL9WRXXg5DkciFwSQTlvEdeB3gJZM6nFfgkgVkgyVUt+Lx5eS5L3Rdipwj+pVOwhqagfTr2gBIoR9e6VB8b9TvXUsc4IFOaM8sjWfKk1hbXs2OZhvLkNLy9PVWD0ty9W8v1uFH7uqHjmCaTEoRpQvB5HNMnbegcN3gwCqlr4bLPfktz4waPXrvh3rgwh5HpNP7u5e7aDeKgZ8p3IVaTtaUsyyM1ptTtG3OLOEZKMzUg+3SwlsdVtvEO2FyNdECheItaxdhy2iy82juwXv/ctd20aWLKoephcY5lZBIzzdMXD0P9VfkaycxaRxKCywov5S5cjy1BDIfKipUsNYb07SPgRBPaG9chfX0AxniCKb+4VYx4NoZxLc8iWYf9oggtk4ZpmIiU6ca358d310N8cR8jKgfxZaYVZoU0F5Mwb8/AvLU6E57f2wphfzssNStTyMIqOcA4OwRz3rmCTSX7Y9Utq8/AmfoMATyK8yw3Scnp3IgP0k3VEaKoIW1mTnZ+cHM6181Sj4UA3B58JF3U+a4BfSPuLcaxqy6IG7fubiu39UfXo7g7+fDd1q6BR7qA12aj7KMulM+1u1mewYrmQVm+j9qaK9qoChvZFDwUFkFZsY4yYyscS50bRyT4IczXqpf2y50CaVzXO4zrynIYmuWBOR6Q//MzUH/2CbM+lFOqtRwy1zWj7HHGuVhqbtJfHAN0BTppsKoWhN0hCGcOw7y/CP3tLJWFG4XFM8YTEClJSBCQSGcgZhQmBGEZOoxIBGldd3zd1s5J/usnYbx2Eca8Cgbuj3UzkM61NLHxrIUs5x7X4AcMA2BKGNkYTzrPcx0NQCAE7f8553y5thRajiRaqcakPsO/+BQy3NdKVc3+bppIDw6XRdHjrONsLQJCyZt3XMvIflR4HsnCStyhj4p7vtg9ZYPHPY112y7m8Q+fzSKeMvCjLz3cPBOiaVT09d+asi2PlPFKL9paWYTKeflsZF0CNsPROKOIcTNpYyPXsJnHGo0mIIn8hu2tNjeButAHMF91Dzzalsd6X3ECVxvMCIEAuDLc2/b1k39wDPqlCZi3nfM7WgoRWZPGdHmxmGvvmWoBqN0fy0xOJaG9liXbXvn3fRFwT+6H+vNP3L1dl0nRiWtHhQXJ74Pk8cCN9UjfOwZrcAT65QcasCva1l/vY0CRgcSmELQ3BvOuS3qpD/AHAVmENRWDORHLcpCueWkzMvLWEIQjveB7wjCTGvR//nQd0XC+Qbj+dohP9yMe/5azvSUX6d0hBPbsdla/wlrkHtcWYwgdPVixdN0j4bLO2d+HwaNZ4eVd1cyWjSTBrsHFGKPR2tsUqdhQYCfMhEUeo2NT6NvV48Y0N0Uf5LZeWFLwoy85lCKscNb342MYj09AN3REMwHUeRrQE44go6nYWR/BzblFFqq4tpQFHikGjZIXnupue6QscJRpTuoUXXXBR2rdFd6LFTUja/ZA88bRQHHaHAJ4F/rvy7D2lFgZvQg5jiv6IqzI2rhmXOnMDliCF/q7zrPEWYa1Cy7nqvuRBEjfOwrML0J7Z717mg8KEL93AsbNGRjnhiu6lwo1ImJ01IURU1Q0eD3sWlHYAFkDq7GmCid3gG/zQ/vDjZWhy06YETnIf3WSub2tVAZcJMTiQPXXr8OcylKRULHqQ5C/cwSKchiq0gtJ/wBS6h7Ut29BMFRwRVwjFtEUff80kplvO9pXcgMLwWDN3NY0CcU0sXTzLhq6OxgvpLezvaLxHpamtqONrEElujZ0EKxF4pHb07UBIxlfiKifCPu7wyFcnZlnwPHWXBQDLfUVhcFRn01+L0g7e352ATt7H258oJt7d3koDsq4Pr0vgsO9ITe7Xukrpsbw4ehZeCQZAicgpaYxl1LBwQuR86Ar3Iuw7KsePFKyTF9DHct8fRSKza7eGfKjt746UupHYb+qWSMdSvobNy4UgjNnEYp8DO3Na7Amiuhal7Eo0rb2F1GXYdrHGaU8N3We8cX9EXAHdkH7zQXHs2PZ3BXG9eUOklWbUSsDWyEvpG8eAiamob1XWP5L2BGA8KXDMC+PQ7/oXCas2GbYxOicz8fkC1lYhCSymEMWFylJlVtlvSLkHz8J7Rcfr2SMu2HRFE+0gD+0G1YsDSgGEPLAHF1kMZPRyVfAeyVwvAKZuwI5MM5iLI1P7wHGeiuBvTfyf3kW8aVXYFml3+HJ24Pw7+yueQxhrhWNSetlFPh27yzLCvmogUdy+ZPF1te/y/E74GFUpG8ogUMqRLVG7mVKcGkN+kFSrvT/lEdBIHBnJOQIW9DzS0XkOVyfXcTx9ibcuHEHh/b3l3XPPIz9KHfMf/twuqZa1udnziOtqAh7wpBFCYZpMItjxlCQ1OKwLA+6ggPsnbm2lLQ8UrYrNSSrI+kGH21rKrl+qp+bHUtxCRQe7tkiCTZ0w9MNPbaUeKTAcskLW8MKFA7R6Pc4enm4NQ2/521Y5y7Buuvc/VtobMYhqKhF4+ZWtKSrXIDQKEN4+RjUX366uqewF0JvM7ieephXJlZJLzKKHlGqyE2+drqVACPicxS/uh/W0AS0j8dK7oD09T5wnW2Aoq3EDGqvXSnZbi3QJY1fi+MYwbjU9CATk55xshRHfB4GIFkyEMkvklxgGYXf0QjhSBe4piCMdy7BGEmy1m6Bdfkbe2BNRbNu7xYidhfAtTcjk9wPVV3N6+f1XoQs3Yf+4S1kzk9Arl8PEKUfPIW0+RR0s73kKol027trR03BI0kfKpNTq6hmjHQGmTv34NnZBTHs7NBO8Y7eHV01nWvJDdvgCgS6vd0drmasu70EciuTsckniyvff/q2TsRT7Pk70pZ9Ju16hVg1CEPQM0vtyHJJybpE+i8LAjLJJPy6vq1c1vZ1+O0nM+w/v/NUi9uXBtOpaVyY/gIdgQ7sCPVAFLMyqRk9g6iSQFyJYiY1i67gSSymM87BI7kTzo1lJ04xftXKwbm+8hp1SDfolZl5NPm8j62NNdrjfN1SaADxONYySWbtuLx2Bd7Y5zDfr4wzMbe/UprWbiebyP/laegfD4FvC4FrDILziwB5BKJxUHwj19a8AryMC/dhTkZhECUNJY1UWcp1XfPdDRDP9MG6PQrts0nHo/NhEcKeRiDoAbej03EcpC0lyMviapqeNYo6ZPlYkSxcjokU6yOOssmFp3eD76kHJwmwbgzBuDkPM5HNoGaucKByS2aRHeLaIhC+egiJZH7XsyDOwytdgDk5Dev6CDCVtfrYRfjqMaQDz8LkS8eGbURcHWVcBw7uy2sxIssaWdhKWSEJbKpjE5veCuf4xi+jotsZ62UMXbQqgb1rM4sr1sZS/dru53xeTTJgTSfSrIs6r8wslHYhIHrx6k08d/xQqSG25O93JpL40xcLaI14XAOQdG3mM7O4PHMNQTmIzlAHGryrOW513cDQ0hDmlQX0BI5jJpnd/9xS0PJIlkb686gkxtBaJ5eSUC0LexsfHdf8ZnmiiOi1PbSx4NFM3EDQvADz7UtVbwPF0YWJfHut5J9hsExfCHzV7uoVANDqhfDKcYBcyBOzsKaXYM0mYcwoK+tYAV4tYXBNjTCH5qC+cdkVkm+mwcpx4DzFE4NW5jvQAeFwO9RfV0aLxIi4v3oEVjQN4/I4W0vesgwAeb/PEXBbSGfQkEvmbgPIImThfGMA4rePwJpZgHljDMa99fQ6LN6RLGZlyD86vQGFp/th9h5HOn2yaBOf9wOY164CFwazcZAHu2EMzoHvjEDb92WYcnGJwo0g3HZCBWQlU0gNDhflhExcvYnAvv5HTlmGboDNmChkh3sdbGlwzM9LEoM9dcF1xgMiASfJ11zAmHvj2+Cxt2+X6yISTp/JWtebWFDwx/OzqPNL+P6zrVUNRzGO1+duYUlZYq7qJl8j2oP5s7nvLg5iPD6J3eGTmEtrzsEjuZ7JVLndY/0INNLNTi7qfU1Z9O02IXVVV/sRaUwvgdlkekPvN2PxMoKL78O6NFL1LtP8yZ1CbhRWSEZvKatc40aiygoQ6wtBeO4wzMEZ6O/fcTRv6Wu7ASLBjtRB/ZfzQGp9/IqjjpYr2ZY1RRDZy34dYF7TmUDgsb9hRbqvnLHsutKJFqA5DK69BdZcEtob14DcDEAb+C3T8TgZg9xmGoXUUAqzlX3uOdK3JlofskCuLSIP6QcnYd25D/1cfskuakIxlMQrydn3gpPJOKjD+T2QfvQEErGXYJq+oi14Po1g3ZvI/MtFSP0UO7kTpm6AUzJAIIBE/JWi7QmUcKJYUfKKg6WwKszV3LvDEegjKySVtUoqjzptDR1MSe99M9H2EHYgSxXFMzota8EjWccow5feq/RcFsuz+OzCFfTs2b1hTB1O1+RmPQKQf/h0Bn/z1Y6KvHOKqeDm3B1MJCcQkuoQ8YYYeFxrccyd83BsBCOx0fLBI4EqAlROYhzd3KRa90U3I8VLULAtuUo1in0yDRxoqt/QeLtar3Or9U8JMxQesZHA3cOdhXD5I5h3CgMBJ/uYG+9IiRkkG8bxHIRQVofarSIebwV/aBf0cyMwr0+U1S1Zw7xfPwB0t0H7l8osgPaABB7TpMUtSgg5oBpyAzzaY3MyB/F0N7hdXdBfv5bNRK4AONr90UeKimIYjFGBwH9W5zq1DjhJ/8sJYGoG2gclNMWXDw5uhAjkXmT+zAFoDUegcccdXXtv4CIk3IcJL9Lp5xnglD1D0LW2kuCzHGDnaDJ5KpXrFieglBm6v8oKyVRw2lqZQtCjWig21bevvybLJ8vfxFISHeEA048uVQg4jkTjZdPvEHjsCPlXvsH0/5ppQTeMkn19dvU2WrraC1onS815q/z+83fGMdATwsl+56FH9H4big3hXnQIXtGLOgKMvgbUeUIQuOLx3aPxMYwtjSPi6Yairc/2LpowQ1lRTjOgtsIFoKSMxUwGXlGEZZloDvhZmv/j8nB3gICjrZm+kTMJ1f0B5md3oV++D5BVxgEQyjc/CtwOUeaupsEkAup8VqsqFyY93wOuuw36mzdgzpavxW0nuUgv7wFkP7TfVu6qt8EjZJnJ+5UqboJHeyz5b04zqiJzdAEsEYnUXaoA6uR9IB5MioGkYh8CxLog61f6i+NAfAnaW3dLLZf9zhJwXIgvzR1M/MkzWJp7Bnyg2dEcqJLHexua2gXT9DtuQ0ksTMXk8AHHbcqtyCybHslxQkxu/+TuJl5Iqb6OWUdrbSEtd20bXZ9AuBgKwNPtPh8gUajtrQ/hXiwbnrGrPsSk6grFphdyP5faE8Ia5Oa2S7EYyLV9jU5MY2Q+iqN7d21rAxDxPmq6hW+eKv38k0jBaGoStxez3qmIVI86bwgNvkZ4hNLvbGozuDiEBWUBMEOQuPUJdkXBo51lvR2SZSibiyypp7uqixko9RA8/r28HSBycLLSUbLMRhUKwlcnpxDpugjro3MwBqfZB8jS9KyLuYxCJzslrcCjZOA01q6M7sER7+GX9gC+ALR/rYzQnDKOOXIvU4wiKdT8zVMwrkzA+Lwydz0Bq6SqQvb7HrjpiyxK+toAuLYQ1J+fLWfpBetyHh7Sj09D/YePXAGODOyZJuKKhhABGpsVwqR41SQ8f/U0OMmE9jtnqjdV0RkVWnVnA8yTx6EKDtVhyt1pIgS/eRc8zzFVHKfu5HKHcbM+AdDM6Dj8/bs2dcaxm2su1BfTC5+dR2Bfn6t0NblZ0OS1G4klIdE9AqxzS9MBbHAxXhFfL41Dh3CO41Hnkdh/Ey2g0wTKS3fvI74U27aJM7TfxPt47k4M//WlrpK3FBF/35i7yayMQSmABl8EASlYsl1uhYXMIu7HxrP/ZO5Y17YkVQ9xO2511zXd9EMLSzi0TAtQ1g4+rlyzHaAXhmVa6I6Ud1M7nRCzoNwfA0+ScJT9GgxArAshPTwGX28P/JER8IuXYL5xiRhQwLSfVS37IXIQr0Yvy4ymw59KQW5wlqWbO3f5lT2wFuMAqb54ZUASsvFfRBdDVlCBz8rbTcZQLk1N7jhraWOEw43gD/cj+fOPVsAfWd1KxS5Sn1RPodAPRWFA27QsCCUSQ6S/PA7r1jD0qw8UWJxew3z1pGNN4I7ugTEyD2FnE6zZBIzLozBHquuf1paM+BA5s5dlUXNekV0T8Dwy//ebsNL6shg1sjGNBayublEy5a6de+YA0nVPA9691WxdwbYs6aSvF5xDac2aTKKCTolzNHXzLrO61UqDu4JpPZQmzK0/PsVkJauh8KH32uXpeQRkmXnoci2C9sLInW3zNNrxiTa1nVPAl2+T7L4orKxcPukPLlzBoQN7NzT0aSMvNOGYf35nqmTcI8U3fjD2MerkOrQGWorGNRabP1H2DEdHEdUWEeQPMIvzqndSbGFq9b8s/0pWR0pgmE6m8WzPw9VWrOYC6SPZ7wAAIABJREFUUVxjQlUf8zVWs4kutaWXElEuxFV15YRZE4sjafLeuw9Y5ioLCr1c9WgMns72ldO5bH4I/n42K5WV5Xg1eih4cmHyPHiy2OUBSNFEEkFNg0hgs0x+QKHTD+GlozBn4kA8A0vRgYwGi7LaUiqstAorqRDpVtW7T2sWcwjChS4f+INdQGM9MpfHoKU1eHY2gXv7gUJKoUHV5dhAI7oEIRIuDThFnlk6tV9/AitdnhZ3wYWbBuS/fRZIZ6D/6TqEHRFwB3czST+dEmmqKCwhJrEE4/o4+LgG4cv7YYwuwfh06EGvdI8kErB0E5zIMxUW+/6wycgJXLpZpL95Fomlr8Di3bfQb4ekkxVy8U1Omu3mPVGsr9jHn8HT3rouwWhtG/rOEyiZT2UgCgJ4mGgKZAm8c2MQ841FAHI6QbyLAvySWDKxpdZrvz0xg+jUNI4c3AuPLNd6uIfS/9+/OYaBniBTnSlUiPg7qWTQEWwvmEntdPLkuh6Lj6MzcGKdyswqyyPdSIT4CTQS9UhXOMjQfzUnCaeTrFW9zyfnMNBcv6XXUKu92ch+c1UEfJLkmsxjZngMxKFIp20qJseB5zjIXR2OgugTIwm0H3wXxrvXWPzcSrEsWLrO+qU4Rk6WVmhuCIzpuo6MKCIcCGRBZplF/v4RGFMpGB86y5gus/tV1Sn7VyAws8aaKvQGITx/MCuHJ0vQLo3Bulaah5GsA2ZsCXxdmFke6UDqEfi8QFJ4pg98iIf2+u1qlrDSlsjOTVWHvKMBsDiY8Sy45gICpFcOwVzSKgOQXgnStw6D8wpQ/ulTxDIqGp7vgXhwN1J//yEEnmdk4mtLNrkmyfaXE/jCmdpVrJ7ragB/5hSS6Rer6KVwU7I6BolrcYuXlYQacmM/wgk09mWkQwHFJxeKhbS5GHdEQgz40eFe4gXMplKIeD0gfsVCFDmb9VaJRpcwtxDdloThtOfn7yzhwt0YfvClVkR86wGy7a5uC7StIv6u9HoVS5rhrg0PWvRhNyywDzplWVMSyXbhd6QkGY/Ib+s0/kpvjI1qR/fUbCKF/qZIRfql+eZJLmmST/OudVcRiHSoZGSkTQiYQ6jpY2i/+KjodrCEk0iY0e9QbGPMyILVsEdm6h+lXLe5nUvPdgPtLdD+tbqsZyfXjwKnzXiisDShyAG6BfG7AzDuLDgCj5RdbkWXkPL7oBgmQrIE2yJpJ5zYc5N+eBLm57dh3F1yMt38dQigplIwKaQgSO7i/FYFPihCfPlgSQApff8ErNk4U66xZuJMkUfY3wbr3ji0Dx9kUtPHNPy/Pgd9MQU+4IH+qzWKPjmzJVBLZNW5KjaVL3h1S+HMAJSmZ6Bb7mfUbhWZO8d7SV6HwWHwXg8DTQSg6LBnanpVrlzH42+yipRMQxbItS59WzZwd0O4oHuYwopq4hmq8R5duXYLkfoIuju2Z37D//zjKL56rAm9bavpushd/f79jxDxRqpyV+deHop7HIneB8fiulbHPXKvXrpkkbWROA7t08dWtjSuvS8JGN+YW8SxtibXgEuN7/1t0z2dbClsgKzXbr6EyMKgTs2UVJ4otZFWOoVQw59g3R6GcW64aHWKGyQ6QN7nWSGgJp7AlK6jsUwrh/yDo9BvzsG8XFqmr9QaSv1ug95ShNXSdw8iPR6HeM5ZEg0l4RiiAJ0XIPBZay9ZIVd4LsntT4Ta3zoC9Wcfl5pm/t+XE1aIhLFYjOFKYwox8HMQXy5sgRSe64ewpxXW8Dg4StIK+gGOh/GnyzBGU+vmIT3dATKtkpZ46twQxCuFKZIqkW10sjHc109A8T7tSBXGSX+5dTYjyfTaNZAFjGi8yil0LbS5eRauITVnJfDiFy4jeGDvlovrLGfd+eqSZVlurMdCKMTChsg9TUkvxdzSduzhRlKnkaqdWxLGN2/cQe/uHQXd1wSetyrOIcqevvYAnjmw2nV9aeYyYsoSyOrYGSotP+rkvrLjHmczM2j3HV/luuY+vX3TIsvQdpYgPDs2/TjL2smd4kIdsmBPxh9kzu2oC5Qd+FxsGvRRoAzLoAs0IpaRRLj+bWg/+7Doysk1Se4fIbQ+E3sulUaTf/UJsFTyifyfn4L67xeBpfV6oS5cgpUuysn6FZ/pgtHQAOv3l51Ngci0kynofj88osBCXYgHLjfphrSsOS0F7c/OAGnuwLbEoE2VU2pS4vP94PtaYKUoTlQDVx9g8aT6q1cgnNgBfkcDuLAXiC7Bml9axdXISTwsrXg8pni4GRjYicyvPl11CCWLK32IeNOEmFFgBP156YvooEEfK0ZIDjg/yBoA9+2T0AIvQtebSm1D2b+Xy7VY9gBVNqDDPwXquwFiiH81Mzz6SFogZ0YnkNINRNpbXdnLKi9r3uZuArqZ2Xk2RsvywaEW831YfRJ4PLYrjMO9D75Htk51e6AN3eEex3Q8pdZA4HEoNoKF9AKe6TwDolSyE2e4d69dtejFRq7q3oawa8i/1KRq/Tu9dOjPaCyBep/3kdHmrvW+FuufYmYp445iZd142dtjUUZl5v4ETKKHaYhAanNHJF6Pm6jv+APMz+/BuLpMSbB2gUUk69K6Ac0wmOvaLqRxTRY4srauUL7k9Mn5eEg/fBLqzz6p+aVyanWkifBECfTDp5AZnoNxbxbi/QVwdBIoUsgaS3GPBBjpxU8ejNw1yz9+AsZ712CMr7foFe13Kc7iB/mAw+QQvwz5+8dh/PkKsxLyrSGgowFccz2zKmJuEebgJIx7MVipbOZ9JYWB/tFFLP7hi2zWtQXIIg+PIECnJLCFKCxZgh5e7wqcT2eYe59iKWmPVlECFZmMqZiQfvQ00sJLMI3yaKRKrXEruKzdBBT2ftSSVLvUnj+M3+k7OD4yit5gYFMp0dRqL0iX+dqNWxjYvxcisVdss0Ju628+2YKOBg+jGCPVGKLlqfdFmNWxmGpMJVsxHBvFbHoGAcmPAw1HMBFPMQUh7vO7ty1yCwRlkaXk5/vgVTLgw25D1kayCBEodhPIPOx1bdbxSZua4t/cjJW1P260ZoptdJtGRNI/hLQ0CPPPVwtuqxFbghAMrEo2IetRXFGZq5YAQa61LalpjIQ+XwykmTHB9dXD88J+ZF67CSGjwFxcFpznrawGsVuFQG90qSz6EulMD0DraYowqqDkq5chzSYLzqiYm5bf1QTxqV6ovzrnfEVszjG234VocPJ1Jn37CJBOQHtrOWPe+YjOa4oc5J8+A/XnHxMpZP52lgUisDYpBtQjsyQbWZYhSRJ72dKhgt6v9DdR5dlZqnQfsex+0gtf07OeNOD/389gafE7zufqsOZWAI8Ol1JWtUcFPBLRNgFHOsg2ptLwcNYjAR7v3ruP1pZGhOi9vc0KHab+6a0J/N3L3Wxlc+l5nJv6HDx4Bhx3hHpcB8yKoWEyMYHx+ASOth5Cq7+V3VfcwvyURR9++m5tFx1rcsOPxBI40e6+m2eb3YuuLIfiGskl52ZcozIxxcCPf9cO10EjLVpP6Ii0vgrj9S9Y8kShQmCG94UYkTkzN/lELMaSCHpFSBREbPMj8gV6MAHLAPieCNDfCaGnCSbXAKgpCJ40oxMyowqMaBzmW9fBewt1VN6logQTThArVs0Rz/SA39UF9R8LxytS8hDjxMxDYyR98zAwNw/tbAGL7prl2FnLjFKoBG/k2p0QXxoA3+iF/uoXMJeqpzbKt9NCpw/C145Df+1qVhIxpxA9j6ko4AN+mJR5TfyX6TRzURuqzqySCcrK5zhmpaZbiT4CqmEya61EVlZweXXC+a568F86hkTq5fJuAAe1KelMmZwqSefioKstVWWzu+rd2szlnD5GF0uFJCdzY0DdGqfafsh65pbRKp1RcH90HHu3KWWTrXFtg8dzUxdwaeYSWvxtaPBElq2PrUyK0M1CiTMEHqk81XEqCx7v3LpmzWoGGsNBeHUdvoAXngLZjG5OppZ90cLuLsS2PLl5LffIrb4pI88wLexwieibkmHSI2PwtDavBLq7NddVH/zUEALGxzDfeiDTZ5FBadmraWQMGF4JXFCC2FUPsasJfFMIfJ0AdUGDoGag351lpNlSQFohj9ZTOiM+t62R8kA7LMkL3s8joxyCqvSuWg7HK+D0GPzhszB+ex5WbNkSWeWiq03esNo88LxyMhtDKIjQfrVeHYYyuQlA5gN88l8/Cf3VizAX1OIrWbaQMr7EPDGlTrdB/NoA+Hov9NdqAyCFrgDj5dR/9wXMuQSLgTUVFdD1rLKQLENfSmRlEteAX7pHiC+X3NtO3dW0bs7vhfDNE9DEA1Aye5xuheN6ZIHz9u3KEtM/QoU4IYmb81EkFSctcCqe7q5ted1HRsfh83q3ZawjXTei6rl2P46fvtjJXNa/Hfw9MmoaXtkHL++FLEio9zSgJdjkqvs6qSVwf2kc0UwUX935Aui7z8DjeHQJiWQKliihzjIRCPgQDgXRUBeCuAXJNskNr+ima4DmEXqvOl4qWXftLEg39MFtdQTBI22IJSTg/TPMDz+FcmUSIL6ssA+eHXXgWxtYsgVX52GWRj0hwPR2wbTqYBphaHoYI7EJHOgcg6k/0GJlG2f7HA3imzQBFRB9UajKARhGXcG9TU9OoKn9Exj/7o58HyhLOZmqCoyx5Xh48DtDEI73wVzI5OdPpMQZcu2HyNWcjf3kD3RCONCM1D+eBy9xELwbA07kn56G8dYXMCbcAeD2BZN/dALw+2AtJBmZu/qbzxj/JyMCd2AlpaSahbTCrCsUQuPEyqKbArw/fBKadBBKxn2KHnKvE49pLfSQHb9EyqxIRgHycDjZv1JdE3CWWlseSQC5HUjh115fAlKTU7OILkZxaKA2Kkyl7qmN+J30reMpA99/thVfzFxl2tMNngaopoqZ5CyTFzVNCw2+ejR4G9Dqa3HFjR1XE4wsnMYggBrxdGMVSTgBAkp46A8HkEymsBCNQcmo2NHdgQidqLdI2Q6SijXfatPMWsjKtDoQncJiKoP5tFqRhumqdZkmEtdvQ5BE8MEg5OYGcBtwWLHScdS1vQtjJgMu4gUncjA1H0w0wLDqGUg0jDAsSwZZKciyxtyzAG7ORRkzgZtxtLJ8C+LQezA/dYcwnLmTA+tJwSu9p1gyzV8+AXMqXpCAm3gOmTZ4XRjSXz/FQBYX9EKfViDoKehvVqf84mTu8o8oQeeq6+BR2B2C8KUj2SmQK3psAcYb1x0BR2pCLmrS6iUXNfFgBgrIGuaukbS7U8kOGMJTTpbuvI5pIjMyyrTctxJwpAVSQh4Vt569zerGdX4xK69ZiP+x8h4fbstbd+6hPlKHhsZ6Vw4XD3c1hUf/tw+nEfILOLGfY7GOlF3dFepESk9jPjXPYiBVQ4NuGYh4wmj0NaDZ31i2rnW+GRBheEJNIqElADO0GjxSA8pOnkymsKchkn1ITRM3B4fh83qwo7tzs+7pyrzodHppan5LSyrWZJNNE8rUDCOMNg0zq4pCmaikzkKk2hR30tS44iqmkxzTbl7+k315KywZhJKrmgP+qlVi6AXm7e15KGoQXv8V6FoLA4qmuZpqJ3f/6ZROH1rbxUVUBfm0Xqu5ZqHwazCHJmG8d7PibsiNSoXjeBZvJ+TIEVbcaU5DRsD9/SdgnBuBcS0/1yHnE8E/NwCutRWa0QVV6QNvTcEfugTjz9dgjmTpM2pVagUe7fkS5yO3rxeZ/+udFa5PJ2shtzVJuckCjzqPXFrSka5jTyPEL+/H0vyL4GT3tN8JMMltLSuHISfz3851HlkXtmkifukqUxbaiAN7re8hIgbfzhZHe/+IpmdPlwdJ3xUExAA6Qx0r7mmi1ZlKTmMxHcWSGmdWSJETmRu72VOHxlD1LCWUeX11ZhR+ybsePNIkyQJJMYN9DXUsW5kK8SaRWXjFpV0fccUc6vZNRXMfii7hUEvjliUBdW1PTJNp8KozC4zmJp/SQO5YlKRC5M9TTU1IajoCksgsJQQYCUy64Z6m8QiQKdOz8Ha2b3q30YoedncnA9KUwehmRjkDfHwGfs8H0C/cBK7dZ5i+3ELxh9ANWIYO3udzbBUrZxz5Lw8zOcDM61dXne6JTsZqr4f35YPQjN3IqIdWdStKU/BJZ7MSkBPRcoYsq678t8/AunIX2rnpsto5rUxucXMyBv3N0hrga/ukbGuJ51Hvo3AIZ4Uf6AR3sB+KdRq6niW6rqYQUCJXtbd3tVJENX1uh7ZEou3btQPCGr7W7bC2YmsgCjQmTXl4oGwP1GbaG6LmuXvnHvbtz4Z3UKKQnSS0mebpxlyIpqe3bxaiN4E2fyu6w12rujUsHTPJOUSVGObSc+w3240d8dShJdBaFQckJc58PHoDKvHPxham8pK5UQb2eDy1zoKXzmQQjycxOzePgf3uB3G7scG29ZHcixldZxay/sYIMnoK92JDqPdG0B3Kprpvx0LgTCWSVIoPIm6vhnpHGcvkko7NL0KfnEbrzi4IYXdDFZTxKWiLUXhaGiG1NG+Zrc/V/q2F5ZE2gufT8PvfhX5vBsaFIfCxFDjJReqeIrst9IfB7+8C17wcw6mp0P/jwrrMZfFAPfiBHYzOx7I4aP/8GYhKhn9yN6QjO6DoT0DX8kuC+eU3YX52GbhXG2BHyxOe7IXQFYL6G4dE52XegfLfnIb67xeARIkkoDz9LqQzjI6nXDUi6VtHoXkHkE4cBVfYQF5yJZRARQfJreaqLrkwNyosh888igCSJDW1qektfaAYnZiGRxK3bZKMfYtTssx7g9exrz+GjiCRgXcVzKomkEfE3otKFCk1GwPul30sPrLZ34SwpzLOWOr3tbvnsauurzB4JAteUtWR0lQW39bXEF6RiLp5fwLxeAJKKMysMMR5110XdC3WgMAfWXgoxoVcpEfbVlPukAXo2uwiA4UCOEZuTlxWuYXaLqYzmEktQTNE+LxzMIwM4locKS2N7rpmHGg4DJl3bglw4z3lRh/Ez0YWMfoYmBmFuZzZHzplEHFx8wP3c77xaG+IrLjOK6/ED2XjXZPMWkvX1C06C5qrMjoGI62UtHy6sTe16IN9eNNpeDraQFrpAVl0zQq7dr6SOARZvApMz8C6NAxz3l0VGkqCEXbXgdvTCa4xK29FGdXm3dkViUZGfdNQOHNZ2BkEv68dXGsjTI2DrrRCwSlY1upnMHdtZnwIfv1D4E/uAjtTtaCndfDtEchHd0DcVw/z9hj0D8tXtSl273CiAeknz0L9eWXk7kTbQ+8jpzGP9lw4nwfSj59AYmYPooMSOKEewZ2N4Apv9bpl2AwG5KJ8XArsgGkiefUm/CRfWGYc+Fbe062YOLV2v0mKsK9/1ypPqM1vuZWvTe7ciaLnt5+Owd88iD0dkVXu6kJrzLqxZxFXlzCTmmMxkPRvDb4GZK2QTRA4sawtsi2PASlcGDwSQKPEE0kQ0OCVGdUEFVIPGbo3jP6+3hWZGrpQbiQRUD8EbAg42qTlw9EEYorKgKKtNpBQdRxta2SAkf7t5tziKoCZUBOYSE6yjRpZIv989sgeFPqRVSGjD7IXR1sjCLoYT1TWVSizsq3Vamo6i1ekJA4x4M9aFClm0WGx95cOAwxgpzKo93tZPKOtH0vuaaJ08LS2gCvgyiEXmB5Pghd4FkNJVk45HGJxk8SJqMfi0GZm2dxqQfDtcLmuVSMwbXZ3YjiZwZ6W+poqMZHmdl3bG8BCFMb1MSCuwkqQRKIJ6MVVX/IuWOQgdPrBH+oG19IIK6HAHJorquctff8EOC8P9ZeFSb7FbxyG2dCDVPJM6X02VIQir0H9xcfg6ITjQjEpKWhHM6SBTli8Fzr6AF6E13MZqV+fh6i4B7yFDuJ5PAbj0yEY1ycrmj29x+hJDeUoEjnpSHyun9EloT4Evl7G3O0ByC19TpqyhC/mqt7RXdZ7wlHn26wSHXRT128hQCC7jHfqVt0GesfzXu+WJw4fHhpFY3PDCik4YQIKs1prUNqy10k38I9vDQP+KfT3qugMdKxzVxdaG7n0h+PDGI9P4kzPsyDwd23uOkJSHSLeENoC5XFCUvu7i2MYjc0WBo9rJ2MLpRPAi42PY1dvD+NTYlBsGWjujITKFrCn9mTxIo1giq0jAEPWr1zRcttS5hH5lYSNXLoGIqlezGRW4hxvL95BNBODZhqwzEYo1ig8XD/66htY/++NfggBO3G0tXXT3WD0oqdsWaI/USZnmNqG4JEh1oWzwMyFUzHtl628Q9eOrin9P7lkyepIe1vMnUFAVo9GV7s6TDMLGOcXYZrGAyDpwnw3xUNPMlBXb4LftbOie7ycNXj4SxDnLoIPCIxGiJMFQCK6GyubTTyccNyd0BuE8PzBrHazaUH7/RdAsrTbVRjogHBqJ/TffLbivrY0C+qSCrm3AdIzfeBaGxBfesXxXILB38O8cA/m1THHbeyKlmFBS+jg67zwvrQPCIdAVjnV3AVd7WLZ8XaRPUOQuUvI/O4LiEtJMMTmQpG+NwAuUleUOL3YMPQOpUMayaXmUyByMkW+twnWiaNIm18rWX07WJVKLtLlCvTeywzdR+DA5gzJcnO5LHmqs31LxXrmi2eMJ5JYWIyyhN7tGO/45s0RfHzrJp44COauJoMXhd45IQInsDcSvQ+fR8bJlpPs9iFL5IXpy9AsDU3eRmaJdCppeHPuDq7NjWJ3fYtz8Jh701Lc48jwGItKJRofApH0YqRM7TlyzYhZqUMn5crUPLN8VatOQgCUdIZJJYfAEYHRgCgipmpo9MkIeix0h7NB57ejN2CZIVhmkCWGkFVTEkS0BrzLL/YHM7cJxw+1konXyYrKr0NKD0SfQa5nsiQyAttQ0FGcYrmjkVzxnfkoA825e04gkvaQLJLsQDA0AqmtdV0mNP07fch9fTvLHXrL16eEovv08W9rrZnbmjbJx70J7vxFmCPZgGe7CEe7IRzuhDU0Dv3seBYQFiiczEE83Q1uZweMy+MwLo2Wvf828TYBzsz9JPgdjZBP7ITY0whFH1hHeF5qgIDnbVh/PsuSTsopalwH39cM6fAOiJ0hGHoLFLUfRpEkEkkeg9f3OTK/uwJhNlY9gNR1SC/vBWQ/tFevlDP9lbpkbyXwSIloJE1YaZF+chom34B08gjS82F4Gte7nijumcJaHifHlL/LtpfHt01VSuwdIUtr4vI1hI4fLmuTNptLOBc8uqlWU9am1LDyzz7+DHfmh/D0gQgTcPHyfngFD7ySDI/gQUAKwC/41yUwk9VxJH6faV8/3fkk6uQHXMO0T2SBpN+afE3Mjd3sbS6aBE1A9MrMNYwupXG85YnKwKO9T/lApJ1o0x3O0ktojPJFB1klyaKVa1G0LZZPdLZWDcwoFs20THQEvRiaiQLxJQQ72tlHnsbMd8PT+FTod4r5m02mWHwnURQR5QnFKFEhiyfP8cx976aE4wpopH3p7WGUMLUutA+T8RT6G1eTVtO/TyXSK+BxbcwjZeYlb9/blBnS40kSbp/G0absyaqWJXH5Oma7u1jsmu3md3s8WfsjhHPnYU0t5e1a+u5RcH4Rxic3YQyttkKSe5Xf3QSurxvWQgrabx8o6DidJ6nrWBog9dVDeuUgrIU0LK8PnE+Akkclx2m/jsEjYWIe4FpC4I/2gu8Iw1AaoFm7oKnO6cJEaQY+31kYZ+/AvDnldJp56wn9QQjPHYH6Dx9V1Y9bHzd+fzuEY7uQXKyDbg2A96+m4aDnVwwFlonAt6eaSFUXokRjApCZ8UkE9vW74u2p5Vyr6Tt5exCe5iYW3oDl7w9RvEAQwHs9zK1N3yXb42Xz3VYzpqttTROfXbqG44cPbEr2FzfW+j/e/xSJlIVvP9kMj+hhiTBzmXloBpHme+EVvJA4GV7JixDvgezxw8f7sKQv4X5sHALPMUnBfOV+fAw35m7CL/oLShtSBvdsKoqkGsfV2auIq97qweMqEDk6wWLf5mQPZFnGvqZ69jO9LKlMJzMMINL/p0kGURRZzB2BTDek7Qj8XJvNZnIGFBPtt24zV2/d0/k3rdhFJSBJwJIsc1lXk8rof4hqg9aVC4DLvTkIhBnJNJTZOaZ1uxGgkfZmaCELRCRRYABxrUoD1SHLI7mtbXoaXpKgLkSZFi+9WMiK4YbbvNw9K1X/o8k/I+KpR08oK/0XktzNEs8dn9xacY5nB6JagEc9bsLveQPi558XtdAJR7ohHOmENTwB89YM+O46cP1d7KVvzqZgfjG6ToO51D5qOgfPi3thij5InQFYhhemEGGAzTAiMI3sgZCs12TlL/c5CNX9Aea5uzCuFtC7JlGeuAY0BOA7sxd8ZwN0tCGTOlI0GafYugQxCr/nQ5hfDMK4NFaZBdKyQDRFxniCxTxWU8j66KYDQ/juKcQST0IM96yaFh1MTU0DPcOZ4ftM43yjJOls5alq9mkztKV3derm3SwX7bJIwGaYl5tziF+4DKm+br2FmmjeMgqYbvsyhywLodqE+/DFles4cuiAm9uyqfr6j7NjiClJ/PTMauWchJZkMYwz6SlEM3EY7J1MEoUyfKIXHHhmWXyi7QSafIWpvqifL2Yvs6xs4oSs84ZWWSFHl8Ywl5rHRHIOw7E7zG3+dPuXq7M8rt1hskQODY/BssxVMZFr69mJMW1BX94MbTK3aroGVdWh6zpUVYWqabAME6FwCI2kdpMnoJkAH9nu0otRWEMj8PV0QZmZg9ncBH9rU1XZ4PTBvDI9hya/ryIXuxFPIj00wqwBtq7qRlgaae9JFSUfYFx7Xex62uAwi3mkRJfNrv9Kskzvj78NmZeZRFNQCqE7tBMJdQm6paPD34V6b/Ucebl7RfcZ8aD2N0VcTZwx0iYWroxh11cuwnjjiiP3rvSdo+AaA7DmEzCuTcK8O+PoxafpPIS+ZvCLcfBNAfB7usC1BaBnGqGZu2HoTQVvXX4mAAAgAElEQVQBGx2oyEpd6PnNnQC5xuwDhzH7CYKzZ2HdXE8yTlnTakKH96X9kA62V2XhXLsBPJ+E3/sx1Iu3YJ27B8FfnstYPNUK/mBf1VZHRxemzErcqX5kmr8My1NcwpDAZOr2ILz9u2pOym8nNhZbipM6ZW5FzapTbCBZ4bYTzdFm9iSVeyG3O0H4n68sYHI+jR99qbDXhd7JST3OOB5JZSaqRMGDR9gTLmh1zN1nan8negfDsREExSBCHmLPIblZE5OJKYwm5jGXTCMsh7GkLrG/C/I8lnsBc+szd/boBGPr7OrqgCDyTOaQAKCqajBMA5qmQ1GUvMMIZOWSJIiSBFmWIAgCPLLM+olGl1hw7NoicDwMywT9LU/PMBN2YP9eNDZEmElei8Xh6+mEEK6M34jGI4sklXLIsikBhgLXtcUYgocfzunICTdhNms9it0BL7jBoexct0DGId30H0++y4Dj2kKA8nT78wxYul1sOqn9zQ1Vh1zkzi0QfBN8dBbqby+DI33sCstiWlkOv1hv5zLqApBeOAz46iF64jCUMFSzb9kl7KZdbPXkreQQgt5PkfnFWQheEbz8YCyKpxSe2gON60VGOVbhqgs34zgNXv59mPfuwHj/NkRKRnJYpG/sgzGbhvmZu/Q/DocvWo2IxJX+F2Hwq4nZ8zUiwKCMTz6Og6xg4ymGVJ9fgG/P7i3xXrSXSIcGZXIKdIizYzjtg8R2oCUiQ9ONW3e3tbrM2ZtR3BpP4qcvOg/ZYR5TZRFBOcDc2k4LWSFvzN/C7fnbiKoxZmUk9pqk6kNPqB1E0TOTjkEzUrUBj/ZEFU3F1NQssxjaQFCWJHi8MiRRqipGYW3sEN1ExuQUkjfuwNPVgczIfSTDIdT7/RCJzoZc6KQva1PPLLvTSZqJ83khhkLgfZ6icYcEHtOazuLdSAO8mAs7N55RpsSTUMDp9XO1nm0lKwVyKHEpMzONsKajq70VgY78ZM+uTs6FzuYyM7g0ez4vcHyi7Wn4BL8Lo+Tvgtz8lHjkltauPYpXugiJH4b65xvgJhcrmj9dd3It56OFsY70QhgYQCrjgGKnotHzNxLEefi8Z2ElMuAyKeivXaaDLYRn+hlvZDr1JJOMrGXxCh8C0/dgvnuFWH1KFqHJA+Ebx5H6769vSis839cC64lnkVZKa2CTN0Gfm99WFrSSF9DFCiwT+849ePt6t0SGMiU3UvG0t0GPJ5gRg/d52X9vdVUZ+7JOTs5A8njRtJzo6eLl3jRdfXQ9iruT5YHHSidPuOrc1HlGdajqKmNO0WGAM1vQFmjHroYQphJTuDo7WVvwWOkCSrXTFxahTM0yjkG7EHUc/T+5FyjWkQKehfYW3Lh9Dz6/j4mmkxVybSHLoJlKQ08kmTQfdH3VyZIjy2cwyAKH45KE4YUoxEwGPbCwwPOw/AH05mSW0wtGpRijZTdHLV3TBBBsaygBGOa253nGkUl/kyWR/ib3YinOq3OXr+Pgnt3QZ+cxMTMH1euB1+dFV0cb0zXfbCXX7XV26gMktDibIrmtG33N6PH3wiN5WHxepVny9CBRSpWngAWWYmFp/+0MdTf3iDenEYichfHOdZijCxV1TdbHXDk8LuyFsL8D/MEOJGIvFdX0rmhAh40okcUf/ATJX30OzwsDsOp7kckch2U5QHMOxyhWzSt/DjF5B8bbl2GltaI9yt8ZgKXzyPzzR9nkgTI5Gl2YbtEu+P0dEJ7sR3zpmyWHsgn7H2dgl9yqwhUoAXRklIkeUAgS+2YIAny7d26sRdI0YZnWuhh0W0mIOHjXiUWYJqNSUxejCJAFdRsUyrSOLiXQvUWMHZVs+RsX5hBPGfj+s+4adGzrJM0ppadZJjUlSy0pGeyu60FHqI2FflHSTUoNYG9dB7w+DaOxSYwnJ7YYeKRkm8HhsuNPbAvoUiyOvr6dK/yUTi4kWRAJENpqLpQURDQ6YjgEPZOBEk9AyChZIMvz4GUZcmdbzTOnKSid4s7aQwFkNB2jS4kVjkyiA6FChO5OrGKUIT83OoYnDh9g7g2KjZKb6pHx+TE1O4dMOoPWlia0NNZv7AuyyAUi4GavLa4tYSIxykBjk9c9yxXJNRYCjvbUCKATk0C5ySOl7j16yTfseA/aP1We3TufziAgSStzE07tBvbtg2mFkE6eKDWFmv2uzo2jvu0seJ8IRT0EVdlVs7EKdUxE4qJ2G+b5QZjDqymR7DakpCO8cAT6h3dh3p5mB9LNFgPM9TTCOvk0Mnje0R66pRzlaLDtXIkOlskUSyAxUmlk7g5tKLk4S+a5d599d6SmRsa7q5N+el2ICUgUSmxhUqvEYelSSJJb7AHV3CpXLl7F/kP7q/JkVjN+rdv+/J1xRPwSvvOUO9+2tJ7CpZmrWEgvQhYkxlKTMVTE0hJEzoOgh4NXqMeJji5MLKSQyKgIBcPojgiIKXEouoLp5NzWAY8E4ohWwNe7o2IXMBNQp0Qar4cRilZbCMCRZa+cGMhqx6T2NC5xWRJoycePmbVAco4ThM7eHcGuuuAqbVBSh1HnFuHv2wly7c/MzmN6Zo7FoO7evdNx326st5w+bNJzApZrM8rL6cdpXaKIypV5dNquVD3OSCPU9CbUX58DUvljg0v1Qb+TpnKDzwsjZcDz355DSnsRZg6htpM+3K5jpqdR1/YZUslnYOjO+GDdngP155dfg/HORXCz62Oo6XfphV5Ygg/6W9cBy2Lk/UJd7TL5K1mj1dsK/fBXYAhHHTWn5A/KmmUel2SKWVJZAl9diD3nj0tlO0AMFerUzEpcYWW9lN+KvovkhnbCC1wLffPZ5TyAZr/zuLryV1m4BVkeh0fGtm3MI4Hzf3hjHN8704Jmf/UewOnUNM5PXkJc4dFX38z4rTVDZxu8kBZxqr2HgfCxaAYz6RQafBy6gmGkzTTm0/PIaCprY8HcXOCRkhDo478WjFGwsjo7j8A+kh+rXC7CBlUL84tYiMawr0oSWJrvbDLtKvdjocfEJvemm4mUeHZG1muJV3IKpDafXbmJUwN7153cyAqZJLmuHL3XeDyJ8bEJ7NvfjzS9uDSdWSd7d3ZvCFgr9eLZqCxO2rfxpRRagz4WHkCWR6Kf6qoLVuwmX7s2XjkPz/TnsM7fLbXsgr+TWz2oCxD7WyA+9wwy5sbGORaeuNukNeVvkaB8CvHa++CG82eoy989CHMmBf3je1mrI3HXVkHubc+QD4gwk9kXdrXFOtAFfc/XYfCraTyK9UvvUwrvIesUWbBIGSozOo7Q0YNVvV+rXctWb8+SaqKxDQeQTveNWR23kb45GYMGh0bQ0925KUOrnF6XYvXO31nCF0NLePG0gp3hykINKAmGMqYVQ8FofAyzCQ7d4SZ4jXoIHgkZg7i4Y+gIRbAzkqVYpKIYGhYzMSTUGEtIjWWyDCZEB6Qb+uYCjwSQxmKJVbyPjLyU4s5KWArpA07tiSYoK3O4Os7PVoohcHG6q5VlbY9PTmHv3r6yQI8dQ2fTldiqNm7cKIX6oLHI0kiWNLKo2eCaHp652XnMLmSTKoiHconiMdtaIXo8SKczkHgObe0tiC3GMDk1w0jbKZZR5jioloV5k3gxMwVPbrYbO1eua2pyho1p9xOJ1GFkdBwN9RE0Njc+1Ad5LXisVA2BrjORxBezKlMdIpan60KSc3HF3RhIdWoQkch5mK+tTwhyer+pkgyrrxWh0zuQSp2CrrU7bbrt61mpK/CNvgtc+//bu+4nOY7z+mZnNsyGu93LATkHASARGEQFyiVaViirZMmyq+ySf5L/KJVdLrlsy5b1i4tiUZYsiyZFggkkSCIfwgGHy2lv805a1+u9Oewd9nZndmbv9gA0CnUoXE9PT3dPz+vve9/76qdLDBI8ji3BvDoFM70CObleWN/NAAX/7BAgyZBSCSAUhPXJLRifL7ppom7dyovHYO15Dbq5XufRbcMEPmIP6fdX1sptP3Z6/U6lBTBYhvz77Zhf7slSQKpLAeI37O5KDkc2JK1otg7KmoYbN2/jyOGD2/q9adZPr7//1R9noSg6Urtv4HT/WaRCzT01xAsPcvcxtngHsWACWX0FllXBQkFDLJhEWO5C2Ezi7N44lktp5PU8ikZJCI0PxPuqwNEoiyjrjJZFTsujR00hGenGgeQ+fD53FWVD7yzwyE7XBjgIXsf4RFNyLwHCYqG8Bjq5WMfTWSHwTSHnZCiIKwvLggOY14y1erlcAfcnHuLk8SPgvx8+nEI8EUdvb7IuL5KSN9WE6yHk8gVkVjKIRMJIdCcEeCDQ8MNVSmuREFOnnJFprT0H26flb2lhEZlCUbiQe3t70ZdMPLIYWBbmFqtgMqwoyBRKSDMPtRrB4X27RT3bYpjWqJ1pYs9A4w8GPywUHA6PDDV8F9g3myPJ+w2kkuhOtf7BdfribQSMdzNjIK/jZM8Zp008Vo+cSs5BM0pCbT5wNuJEFslpp4oTD9A7cBHWG62Bx8DRIShfPoz59F6MLfTiWO+IL+vTaf87vZ6VHUMs/w4q712v21UBHmeKMN+/I3LNk+cMyb2UkTwYgfzdc7DuLVR1OAMy5Bf2QupSH7uv9e4VGDfqu9HrdVL+0Ysoy1+FoXsj0/OQ3ogr1+lz2Sn9Y4Qzo5sZMNlJJf/5NcS2SSqO+7MtHG9zw/l95nfbtCrYm0w44ubb48nv162xOzh29JCQ8HuSC8FjJBTAS6cYCOtMdufy3OeYzE6LNIJRJYZoMIKwHMKR3l7IgSBKRhHpooaIQm3I3Bo4pDZkMpwUc1KyCiKDzUhsBAdT+xEPrleLodJIW3Qe/ZpMchyj+3Y35OLwAz+ezq2zyNn3t62DlNU51FMFMbbrmgEmpwZ6sbywKHQjw+Ew9u3ZhVwujwVGc69qUMbjMcyWDZRKZfQQHJqG0KyMxVQMDfSjUCwik81hOb0ChCOIppI4NjzQkuuSfbNfNP6k9TQZCSOXyWFxcVFoZHZFVfT09SLhUfqHAHU6k8epIWeWhuL1W9UMMw43xbJextxcWgBXluHhIfStzoEf62MjYLStzoZVweWF92BWTLwy/GrLtyJ45EbXKBCGWZNoea7lndJCTMDpJFCpWeckfR7xnneh//dVYMY5oLBkBcFjAwhcOIBC4SsiB3RtBqFm931afi9Lc1C1t2C8/lF98PjKLqCvT6R49BIsE/zeMVTKgSp3skGRT++CfHoY+i8/RkWjW79xCYwkIb92Cvniq7AMb1xM7rVPSgRus3Fr5+/JfdQXFjtKS5OAlkE125Edht/g5ZKGVCSEq3PLyGpVdQPumeTsuy02x/E4PYaKc61Wt/fplPqMtJ5ZLrvSeLy+dBMfTt7CYCyJ4XgKVsUUeo10WxeMAvJ6oep2DkgYjY9gX9duqEpUiIvfWLyNeEhFj9qDfrVH/H+9wnntWPAodBInJhvyR6hNyHR7/Fg3sxBxAHj6mcwW0B0OiY+7nYKw3uBUo5kL0HJ5dIWC6I9Hxb2i1I3cZNFSHP3KtVsYPnRQREHbubEF7ywUrJuRw+Ypsi9X55eFtXFfQoVSKq+5o/t7Uujr7/X1ZXFrIbP5jy0JnVO9fnwCkXAEu0e9WUjsuWKEeH/scWoCwd4Hs2/DtAx8bfSbLe8BnDNakxvJ/PD0RVDGlI61ZaM1suVO0I0YnEIkcgnW9UkY796BqVfzsVNSQZIlSMGqJaxCPXEi6PMHEDo7CrPUi4oSRjF/Ye327Qru8fJ823ltQM4gJv0O+i/frw8eLwxCOkV386q1sVSC9q/rrcDymWHIZ/fDfOcKzNsZBLoUKN8/J1zTa8WyoP3Te44eNfhXF4CJKejv1U/hyMAno2ggvDuJ4F+eQ6l8Frq221HbjSoVb4xBPdY4S43nmzwlDdCKy4CkTpBEoteISiGd0Bd+6/idayYbt9kyoYv76vWbOHn8cX7+k7q0bM7j336zH+FAc2s2LYrjKxnk9CmsaNPoClUBusE/q4DxcHwfYmqXSOnrxVPaseCxePM2Igf3rZO8sS2JC4Xiqn5h1BForF1YtRIvBCC5so5UNCIW9EpJQ1bTRC5rRis/N9S3Znniog/KclOLIrl/c5k8VAqPK4pIrxhBBQVNFy5oWiZ7u6jaboj8yCzkaOZKJaEfWSkUEAyH0LfRHe3j28Hn47O6zSlOfU3qm4VHG7uvN+vqw4kpFHUdhw/s9fFp1jdF2Z4PZv4oTkxeLI9OOsj1SK7tl2p0PnldbfYZo9Jc7qfZvSRJQyT0ERRrGvrYLCp5rYpnJAlyZPX0HVIg7elHqTwKM/gCKpXHT+XbpQ7Q7Pm26/fMOhOPvwn95+/U7YJyIgXp+H4U/+EPQqIn+NcXULlxD8blqrSPvD8O+dXTqOTKkOJhWB/fEKLngfNHoP28PiBt9qzBH54Flpag/2H8saq6KSN4YR/kkR7IA2GUS8dRLh1p1qSj33cqV89R5zuwUicEz2xXBHi7puPm2N0nOjim3riNTeXxh8+WcPT0TTzXfwHdoUc0sFrv23yhjNlcXngqh5mDPAAwUObG8nUEoEBVVMSCMeGG9gIYa/vYseCxdjOzXW7sOC2G5DHahcYWsZG7pyKttcGPKt2dbFsNBjdty6ngNGVtaIVUIxFEVVWkVWRGHdslTvHmsPSoz4ZhQVEC2DU6gm5GdLa5eLGMcV5s+Z5WumlL/tjXkrfpNlrOPsHyJdjoVl7WlnBplh/uAI73nMRozLtVptFzbjaWBOikS3Bd0TLphw5kNP4+TPNRNNzGfsnyEgq5zTONcNw+npoXh5XnHNIVWpnjnXKNkbWQGnkd+i8uAlrVoltbgi+PoNKVQvk/3xdpTQMH+qG8egTWxStALILAqUMwP30A8/IEgn/zIqCbVRD5cBnGbxu7qDcbIwEeaXn8cGZ9FQuQvn4SgX0HUS4fh2l2b5p7vJXxf2Z5bGXUGl8j3MWDA9uWjYZUhPBQP5Qub5QG/0fGfYtPQxrCeqNCS+Iv35rF331rAJpRRiL0aC65n9NDxr/0vNbiIvcj7P6KjgWPVQJ3EtOVqiWnHULM7odr51/hVV6oXvS1l1Eh+fn2nfGqCLnDSE/7xEU37GhXdN1JSrj/lz7GcrkaPUoL5InUKaQizridbp7lTjqHbKncEIiNLa5gfyrh22nPTf/q1bUBJBUHnvZC8JhIvgH9N58IC64yGAN6kwAPp/EQ5KgE8/oUjHduQQpW3dDBH1+ApEhAOAjj15/Bms/5Oozy2T2Qz+yC9u8fwErrAOkJAUA+OQzpHPmNf+rr/ezGnoHHNgyrZSF/5QaiRw465or71QtydCkc3gnuaj+eaWJqFmpE3dI0hCZTp64qA/K7SQOAX1Y7N2Pyszcn8JPXRh4zQNxaXEFXmHS49qXgbdTPbQOP5ISw2MKlBCVYzTfNVIOMtL7ZP4DBmFpXCNvN4D+r+2gE7JMKU+q1+iLoM1VdvOCQP4r3bGvs7n2RyWbPyJCrCO2N1mA7ICqtLeB+5p4Akcd7Tq2zQBJAXVn6BKqsVrPShPpc69vxvtfnl4RVsdE4khc5my/iZH/KF+ujH2vZtrTXE5j3o/2d1EYs+hsEJB1GSUUlPADLjMMyE8iMKxg8/g6M966hMuZdUsfNmMh/cgLycAzli/egX1+EenoQgZcOoVD8attE1Z+BRzcz5KIuAeSN26iVOnNxdUtVncQLtNRwmy6yLWj90egaWFt3K8vCZ1dv4MypE23qQfNmCR6LhomNYuitaCs3v9v6Gv/424f49vl+jPRUOY92pPpgPOaLcLjb/tj1tw080qRP4e/o4eqpbJ4wn2BS6BEVBSeQvENGSZOP6Ifbr9VBetKuszl5zYBPo+em4Gzs2OHHcqt6Hasb18dA3UhqU3otdGEzbeFGyR7d0nBp7oO1fNgvDn0FiaA71w75sitl3ZH71x7vjdxIr8/n5Xr2nwC4HXm5vfRrq6+VJKNuTu2APg9VeRv6L95CRdchJ9xHhrbyLMqF/ZCOjAAhBVYpBjmSgaklYAW6UMyfb6XJptfw4M79WPWYNKHpjZ7SClsKzFetnTGKgXtIqLGVU0UAxkM2efgslO5hISXoSHoJMAxIkQj6mVZxmwoz6czmmBQiugYg2W9GkLOMdBHIOcuyU6vkYQNBtkGcUy8CnekJT+5J4PzhLjFOLJ1w8N968MjFfeuuyNawUTeQk/HJzAJIX9yf7BICzNRUVIOK68CYVtYYZVY2iou30s5OuGYinYMaan1c23m6pRWyO7E+XaLfY7pQmsO1xc9xMHnUNS+yKjifEcDLaeQgNwxa/DZGZvv9XG7aY38Y3b8/5Q44u7nHTq0bCV+GfPMdmJ888CTT4+b5KyYQ+skrKBove9ZtdHNfs1iCsbDYNBGDmzaf1X00AlsJHgUn/YBzSbVOmyfbkmcDSv3ufcSWF2GoUez58gWQzsaEIW4yibEuJYJURcZUtoBoUHkMgPF+NFjVk1jj9beXVlDQq97SPd1xYeSi8WBvd0wYtggimW2skQuZ7bDcXKjKrvVGI6JNWyCd34g4Ax8REOn/6NFiv974YAHdcQXPHYpDr1S21dpYu162FDya2TyKPOEe2r+ORGwLMrNjnCRaaDghnCAicy8uVjcvh5sF6abdTqzLKGGv4yqCmjymjNxsbL64ehOHDu5znT2A0dZXFz/DoeRR9EUaWC9JkWjxZE6L3eWZBZwbrqrxOynCVT637MhS6aQ9P+psFi3uR9s7vY149A2Yv/kYlYUczJUVyN3tF7tHVIXyo/PILv85pBqln3aPJQ+CIhkD3+VnxfcR2CrhcMFHvzv+xOh1iuwzc4si6YUViQiDAgEaD+ykXxGoCY9kg73c9vqEZBkhmRnawpjLF8Uca6YpBLGP9iXxYCWHdKmME/2pdQYBWj8J8HjdgJCGU4RuJYEoS63xwOYg2p7SWjoTf8f7EpzWak430gO28ch/XZxDuqC70nr0fRHXadBX8GjzGJkGaWPhicEqleu6RjhBnGRbCocSOSy2NA8H2KmFZysGbaffg4uS4NFrFLAQxF1MQ9njX/i/PbbcOK5du4kTJ5prem0E/W9P/s86iyLb8lNQlq6DslXBwaTzyHh7zDstyrnT3NfkOlulEuRtjBDN3XmA4WOXoP9HVZvRa2pCp/uFFA1B+eEFzN44g+ju/U4v86Ue9+dAJLIt6et8eYAObmQrUz9upZVzK4Z8YSmDxcUFRGMxDAz1i8QWBGGaaQkw+MJoY3oTjU+MRN4MP9juaILLA6mEAIZ2KRvmWpYxp/iD7eU1Xbjgz6wqWhDH3F3OIqWGHbu2a8f21x/OYzGrdRR4JMvQE3gkWNQmZ2DkCwjIgaomY0CCqRsImOaaZccsawgPD9bdmGh1HE9nROpAFgLFWsS+FYTUrXgJOuUezIpS0LTHBLZb7R+5jzhysC3gnukOxx883DTvdt0+Wxbenv5fPD/wwhqPsXYN2bIGrT4vXb10b7TCFaSruzY3eat98Os62/LId8+PjDhe+8XDSPHeAyiJmNhLmuWz93q/etczArtS/BRJ8xLMi2PVQ+zSMpSezSWS/OxH4Lm9CJzah1z+e34266itJw14OHroLajEA1F5crrtkc9PIneV4JFZyg4dWJ+7nQf4qWyV/0erIF3Rtr6hPaU2J/FgA3oRwR4P0KcHe9fiKmydZ7q43ebctu9Ng1htqeVKul1yn9/L4tO7mY4BjzT0EaO1BB55kmKwSyCoIDIyBCnWeqg4J/jT6QU8P9zXcvSv28l4WutzrG8uZnCyf31GFC/j0e5T9cLSCpbTaVfC4kWzgKXSIqLBmEgkb0dkN+K1bDYGtlWT15JGQYutF+uhF41NL/NU79qNOeH9bt9NewRo5Zn5tahURvSbxWLbP7gb+7gylsfQkf+DdPETWFMrIve7VShsWcCMNZSC/Mp5FCvtkeRpNCfPhMLdrFh3dbcCmAtdyaFByKqzwA13T7BNtS0LX1wfW2dAIHBcLJRgg8KyZSFT0jBFj5BpIhYKIa9pCMuyq0CW2id0kp620YjYANSpxbJRW1NLZfz6gzn8/bfbq1nsdIZtY4wr8EigUJ6dR3iw3zf3Bj/GLM90HJ1OXev12hEQRKklWqCDDjUaW+k9M9PkSyWMDA02zelNQMQXlq5rzdJQG0nt1YrN68cW0ji+IaNM7Um3mfwRNz72rxMsfTYP0yt9oZU5rb2mPDWDSrn8GFAkoOSeox7dOi5e9vY4Rk5fhv4v74ouWvm88KAEVNXrYza9XkpEIH/nHDT5JLTS1qcK3AqA03QQntAKWzG2Tyr4/+yLazhzsho9Ts8Pv2M8wNcDZrYeo82JbHU5+Qn+Wu2DfR0NGP/8uyn8+NVBJNWQ1+Z8u94ReDQLRZTGJ6Akux6LkPbSE54Y7i1lOioC1cvzdPK1XIDkf/gd7UurjDY733YLUVkvY3x8ErFIBLt2j6wNNa2KlUo1Mo1lMj8hfs4XZ7ErvgfJUB8Y40Z6syQFGmYichIwxQwt50f6W57qdgD4ljuzmkpxIp3dFBB7advJtbSWSOHwpvuKcGXff4g4ZTpaDHBy0g+7TjT4NqSHN2G+e4sLC0Z6BUrKP0v9pn1h/NahPgReOY1c/ttuuuxbXWYkiR056Ft7zxp6NALFsbtQkt0I9qZQ0XTfRcN5yOIhPjTcGeL/BHkEd/zL73x4Ffg5FbSu1VVMpzOYnV/A6N7da9HS5DG2U77Pds228x5u3g/K9SSjQXz/Ze8Sdm7uu1ldjk9D8Mjo6NLEJGQ1LPhH9QJhvHSEVsdnFkcvI+j82naCFpLt9ZUsIqPDIgdwO8vM9BzS6RUcO161zNjyB9QEnSssYLJwB6d6XnhsY9kstWRtrvNm4NFOOehFr9GWfWDEHf/N6L1m1sp2jifbvjTtLnLcj/5QHqZ074HgQjdbM4wGJrBR9++BnHAepOS2n6HIHcQ5HvMAAAi3SURBVISyH8F4/ZK41CoWIQVkSOH2n/a1FR3qD87CHHgeJe2U2677Ul+bnhVBM83mw5ebPYWNCLrXchpyUAH5iX7qanaS1ZHA4vJMVVifQS2JkCKoQ4xslgOS0EpMRarvVL29z+YqdkdCIjCGUdHp2XkRcT3Uk2yZh+hmydV+F9xc1666tuv6B18f2DapHs4rx8WWLJJm3n27QpFuOR6HkoiLExFdkeXpWUFcD48Ot+XEb+er9tsS1q7J28nt2oERBCztPEnR/agvpaHu3dXWjzzzY1uGuU5InDzHz+Yv4fzAK2v6WLUbE4NvLMNwlb1m45zzBH1ldslzthjbCqwqCnTLain4xs/1SB4mLQI8zbetWBb0xWVoi8tCWkMcSEeHIYWcA7Pi7XEEwsG2BNKU56bQf/gj6L/6GJVsqQoeCwXxMxBtndPtZDyNvAnp0ABC3ziLfGnruY5rfdzGdHpOxulJqmNb1JWYimBfr6f9kgE5pfsPfQWjXsaaAIN7yku7qlay2n2YvysZBmZzRSiyDMM0BaCkhZJAkYXR1DQqUQjb1j6cnJxGTyqJRDzmpWuOrmXfGX3darCMo5u0UGmrJXuIG/itKhoWZnOrdKtwGNGwgpAdMMOTvVkogJZGo1yGEo/56p7eOE42mOEC8YNQ2sI8PBWXkF9H7Sq+vAQHW8Kz44K7PwGzWBaHDxZxMPHZIslMNKO7qu7rTGAJK0s5yKUwNE1HKBQEMo9yDmuRMLqiKmRFEdzJox4yabz/cFas2eP9PcIF7oVHyY2Rh6jtzhbQrgw43Fe0+QUY2bxQY2DEMt12XtzP5EGWpmZ9z24Ui70OXLsP89L96t4gXNYZ39dtvY2nXJYQ/+krKJTal37Q6YbXaUDEab93aj2ON2k/m8nYOXkuen7oEm+nVd5JP+w6xIC2yLXT62yOIevz3xv3xPF7ExgcHnCt++v0/vZ9+b0kiO004Mj+cZ/+t9/P4BtnenB4pD0gmnM3kcmKe9lzQjUOJk/ZaCV2xHl0MwFO6opURGXd16hfJ/d9mupw8mdyxW21atFyI0GCll6BlS+INFMCOFgWlL5eR0CCAMTI5pCee5RfOCRVQB3+xZUMIqEQSpomfsbUCCqWBSkUhKWqqEQjCBeKMIolVGQZkZ4U7i2nkVDVltMfkstTNixYFctzZhb7FO6UB9TO9euXjJDwWswvAIYprIuhwX7fLXd0+eVvjPlGkyjNa+jf/yb0X1wE9GoWiK1yWRsFE8HvnEFl6Oy2uas3rivy8yKkKUWquXSflfaPgK1gEkx1i3fGzQGL15JS5vcBvd1P7SYo5fbdB2J/H/YhbW3tc4kAG/IxC6W1jDGdbNB664sl3J8rtk22h3ERyXDYUWDOloJHRkCxPMzksC/ZtaklzIs1p90Lfqe0T4DeyeLqQpplYQmBSgWWaVEeVHysSCavfr0tQFGqubPjcdyrSFjRdIwyGXxcXXO/kztXCQaFvqh9MrJldciDtP+PgEObnkFpJYt8oQhEwgj098EwDGGN5O/lcAipZBLJrjiKxRJUNVJXXLyqTZr1JNnDR2Q/Cdo6gbrBvnw2u4Qzgz2uOJi25URYFyWI4JLgQJ+rj1+r71Rp/CFQMT0HaxUn59C3+x2Yv3p/rSuVsoaKZbY3ytoC5JcPIXBiF7Ir3211GHy/jge28vSM53H1vWNPQYNGJoPy1Jyw1KsH9zl6j+gCN3P5jgmWcTJNtQExTuoz49ipk0edVHVUx+ZVMm0heZnMHkNr53bzz510/mdvTuD0/gReOrYFgXwNOrRl4NHmQTBP9eDqRG3Wr2fg0ckSalyHwqfDiWrezZ1YyLXgXwJgHjrsvxTnbmipsyxMFicxqI6ubQS2fI89DgSKuelZlDI56KaB7pqMSHkGcmiaiABOE0x2JdZFd7MNkr8/mpwVvByvVsP76RxiHnKM+zm3ds7uLw2kGm6itC7qC4uwdENYF71ytrw8A/ti5nKeeJCy9RDh9O9hvXVlrSuU6CEfU+LBpE1F+eZJVIZGUCh9DRWrjXxTl/1/luva5YC1obpQOLl9D9GD+5rrKFsWinfGO4bz2IbhAN3W2UIBqqo+Jhju9n7EF8wffX1hSQTxEJMwX/VO+VZSNPz9G2n85LWRbe2z7+CRE8MPPVXfbesK0bydJoiAgKCGfLFOLewjP6RtDSBo88P7kbu6zV1s2rwt8cCKnBMSmXk6jIUNTOUmUDSLKBlFmJWqq9G0qonra0tXOIl+dRAD6iCCgQ3BGZYFDQYyWhoJuRvh4CM33cryCuTJaRRDQUyXyhjo70Nff+86S+QfH8wI8NhKthm7j3b0tZcI7qYD6aIC3fKkO5DjQvdNUJERYiap2XnBXWQJ9SQF7UBYhbe7+PDhjIQvQ77yFswvJteepllKwopZgZ41IMkSpICEQDAAiXtaVTFK/H+jolsyYj99Gfns9vMc6/Uzf+P2s1zX2722AVAfUuntaaqjuxU6kh0wHPBqgbQzyjAjDYNi+HO7OeetjCule4ZSYXzrbDWV83YU38AjLSiMHM1pGvqiajVKh/mqFRm6YYoNtlM+kM0G2o4y6mTuw2bPQDcoo9kI3nfiS7HZcxHMUxOU68iOGqf2Y9ZcEZeUzTLKZgm6qcGoGNCtqvubP4t6HrFgAucGXhT/l9Uz+HTuQ2hrYJNRfgGoSgQhOYz9XQfRF6lGCpJPJPiWkTBmSiXsGRlai9gmmGXWmVODvZ4OQzxs8X3plPmiZXV+Zg7W/AKyuoFEUEE+HkMpGkdAljEYiyClRjw9c7N30M3vi9dvQT1+xM0l6+omul+H9dEdmFcegUdaNBtxyCqRMEJ/cQ6SuooWqTdaAio5DWZOR2VpGeatWUhLeUjBah0bXJolE8HvPw8j+SVo+vMt97tdF9INSn3L7UgP2a5n2sntCi3UJuk6n4HHxjNM4xULg2G6wkFEyBFdjfLeiWvDlu7ZTuHw/we141r4A+6h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22" y="1645917"/>
            <a:ext cx="4269488" cy="28185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Retângulo 21"/>
          <p:cNvSpPr/>
          <p:nvPr/>
        </p:nvSpPr>
        <p:spPr>
          <a:xfrm>
            <a:off x="-1" y="484094"/>
            <a:ext cx="7616415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Demografia</a:t>
            </a:r>
            <a:endParaRPr 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188" y="6494463"/>
            <a:ext cx="52562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00" i="1" dirty="0">
                <a:solidFill>
                  <a:srgbClr val="454647"/>
                </a:solidFill>
                <a:latin typeface="+mj-lt"/>
              </a:rPr>
              <a:t>Fonte: Sebrae sobre dados do Caged/MTE</a:t>
            </a:r>
          </a:p>
        </p:txBody>
      </p:sp>
      <p:grpSp>
        <p:nvGrpSpPr>
          <p:cNvPr id="10246" name="Grupo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6" name="Imagem 13"/>
            <p:cNvPicPr>
              <a:picLocks noChangeAspect="1"/>
            </p:cNvPicPr>
            <p:nvPr/>
          </p:nvPicPr>
          <p:blipFill>
            <a:blip r:embed="rId2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7" name="Imagem 14"/>
            <p:cNvPicPr>
              <a:picLocks noChangeAspect="1"/>
            </p:cNvPicPr>
            <p:nvPr/>
          </p:nvPicPr>
          <p:blipFill>
            <a:blip r:embed="rId2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o 24"/>
          <p:cNvGrpSpPr/>
          <p:nvPr/>
        </p:nvGrpSpPr>
        <p:grpSpPr>
          <a:xfrm flipH="1">
            <a:off x="3083878" y="768267"/>
            <a:ext cx="5926772" cy="95248"/>
            <a:chOff x="2074227" y="6048376"/>
            <a:chExt cx="5926772" cy="95248"/>
          </a:xfrm>
          <a:solidFill>
            <a:srgbClr val="0064C7"/>
          </a:solidFill>
        </p:grpSpPr>
        <p:cxnSp>
          <p:nvCxnSpPr>
            <p:cNvPr id="26" name="Conector reto 25"/>
            <p:cNvCxnSpPr/>
            <p:nvPr/>
          </p:nvCxnSpPr>
          <p:spPr>
            <a:xfrm>
              <a:off x="2074227" y="6095999"/>
              <a:ext cx="5841047" cy="0"/>
            </a:xfrm>
            <a:prstGeom prst="line">
              <a:avLst/>
            </a:prstGeom>
            <a:grpFill/>
            <a:ln w="19050">
              <a:solidFill>
                <a:srgbClr val="0064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redondar Retângulo em um Canto Diagonal 26"/>
            <p:cNvSpPr/>
            <p:nvPr/>
          </p:nvSpPr>
          <p:spPr>
            <a:xfrm>
              <a:off x="7905751" y="6048376"/>
              <a:ext cx="95248" cy="95248"/>
            </a:xfrm>
            <a:prstGeom prst="round2DiagRect">
              <a:avLst>
                <a:gd name="adj1" fmla="val 23841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28" name="Retângulo 27"/>
          <p:cNvSpPr/>
          <p:nvPr/>
        </p:nvSpPr>
        <p:spPr>
          <a:xfrm>
            <a:off x="1409700" y="304800"/>
            <a:ext cx="7439025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BR" sz="2800" b="1" i="1" spc="40" dirty="0" smtClean="0">
                <a:solidFill>
                  <a:srgbClr val="0070C0"/>
                </a:solidFill>
                <a:latin typeface="+mj-lt"/>
                <a:cs typeface="Arial Narrow"/>
              </a:rPr>
              <a:t>SALDO DE EMPREGOS</a:t>
            </a:r>
            <a:endParaRPr lang="pt-BR" sz="2800" b="1" i="1" spc="40" dirty="0">
              <a:solidFill>
                <a:srgbClr val="0070C0"/>
              </a:solidFill>
              <a:latin typeface="+mj-lt"/>
              <a:cs typeface="Arial Narrow"/>
            </a:endParaRPr>
          </a:p>
        </p:txBody>
      </p:sp>
      <p:pic>
        <p:nvPicPr>
          <p:cNvPr id="15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3074" cy="1118792"/>
          </a:xfrm>
          <a:prstGeom prst="rect">
            <a:avLst/>
          </a:prstGeom>
          <a:noFill/>
        </p:spPr>
      </p:pic>
      <p:pic>
        <p:nvPicPr>
          <p:cNvPr id="1026" name="Picture 2" descr="C:\Users\paulobezerra\AppData\Local\Microsoft\Windows\Temporary Internet Files\Content.Outlook\ZE6MKZJE\CAGED jan-ago 2015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219" y="1640373"/>
            <a:ext cx="5905500" cy="4029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8437" t="2777" r="1875" b="84306"/>
          <a:stretch>
            <a:fillRect/>
          </a:stretch>
        </p:blipFill>
        <p:spPr bwMode="auto">
          <a:xfrm>
            <a:off x="8086725" y="190500"/>
            <a:ext cx="885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80103" t="5145" r="11667" b="84300"/>
          <a:stretch>
            <a:fillRect/>
          </a:stretch>
        </p:blipFill>
        <p:spPr bwMode="auto">
          <a:xfrm>
            <a:off x="7324725" y="352425"/>
            <a:ext cx="7524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88441" t="15834" r="3537" b="73610"/>
          <a:stretch>
            <a:fillRect/>
          </a:stretch>
        </p:blipFill>
        <p:spPr bwMode="auto">
          <a:xfrm>
            <a:off x="8086725" y="1085850"/>
            <a:ext cx="733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67290" t="15974" r="11874" b="56525"/>
          <a:stretch>
            <a:fillRect/>
          </a:stretch>
        </p:blipFill>
        <p:spPr bwMode="auto">
          <a:xfrm>
            <a:off x="6153150" y="1095375"/>
            <a:ext cx="1905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68546" t="43761" r="17912" b="38184"/>
          <a:stretch>
            <a:fillRect/>
          </a:stretch>
        </p:blipFill>
        <p:spPr bwMode="auto">
          <a:xfrm>
            <a:off x="6267450" y="3000375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59428" t="15584" r="32655" b="73721"/>
          <a:stretch>
            <a:fillRect/>
          </a:stretch>
        </p:blipFill>
        <p:spPr bwMode="auto">
          <a:xfrm>
            <a:off x="5419725" y="1066800"/>
            <a:ext cx="723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 l="55818" t="26665" r="32722" b="58195"/>
          <a:stretch>
            <a:fillRect/>
          </a:stretch>
        </p:blipFill>
        <p:spPr bwMode="auto">
          <a:xfrm>
            <a:off x="5114925" y="1828800"/>
            <a:ext cx="1047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47832" t="42221" r="31543" b="30000"/>
          <a:stretch>
            <a:fillRect/>
          </a:stretch>
        </p:blipFill>
        <p:spPr bwMode="auto">
          <a:xfrm>
            <a:off x="4391025" y="2895600"/>
            <a:ext cx="1885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l="68544" t="61891" r="22289" b="25887"/>
          <a:stretch>
            <a:fillRect/>
          </a:stretch>
        </p:blipFill>
        <p:spPr bwMode="auto">
          <a:xfrm>
            <a:off x="6267450" y="4249738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 l="34579" t="23888" r="51253" b="57224"/>
          <a:stretch>
            <a:fillRect/>
          </a:stretch>
        </p:blipFill>
        <p:spPr bwMode="auto">
          <a:xfrm>
            <a:off x="3162300" y="16383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 l="39365" t="42780" r="52512" b="46388"/>
          <a:stretch>
            <a:fillRect/>
          </a:stretch>
        </p:blipFill>
        <p:spPr bwMode="auto">
          <a:xfrm>
            <a:off x="3609975" y="293370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153225" y="4841401"/>
            <a:ext cx="4652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b="1" i="1" dirty="0" smtClean="0">
                <a:solidFill>
                  <a:srgbClr val="454647"/>
                </a:solidFill>
              </a:rPr>
              <a:t>Donos do negócio</a:t>
            </a:r>
            <a:endParaRPr lang="pt-BR" sz="4000" b="1" i="1" dirty="0">
              <a:solidFill>
                <a:srgbClr val="454647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65100" y="5589588"/>
            <a:ext cx="60244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Rio Grande do Norte</a:t>
            </a:r>
            <a:endParaRPr lang="pt-BR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0" y="5493992"/>
            <a:ext cx="5696141" cy="95248"/>
            <a:chOff x="2304858" y="6048376"/>
            <a:chExt cx="5696141" cy="95248"/>
          </a:xfrm>
          <a:solidFill>
            <a:srgbClr val="0064C7"/>
          </a:solidFill>
        </p:grpSpPr>
        <p:cxnSp>
          <p:nvCxnSpPr>
            <p:cNvPr id="24" name="Conector reto 23"/>
            <p:cNvCxnSpPr/>
            <p:nvPr/>
          </p:nvCxnSpPr>
          <p:spPr>
            <a:xfrm>
              <a:off x="2304858" y="6095999"/>
              <a:ext cx="5610416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redondar Retângulo em um Canto Diagonal 24"/>
            <p:cNvSpPr/>
            <p:nvPr/>
          </p:nvSpPr>
          <p:spPr>
            <a:xfrm>
              <a:off x="7905751" y="6048376"/>
              <a:ext cx="95248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69061" t="36389"/>
          <a:stretch>
            <a:fillRect/>
          </a:stretch>
        </p:blipFill>
        <p:spPr bwMode="auto">
          <a:xfrm>
            <a:off x="6316663" y="2495550"/>
            <a:ext cx="28289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r="65417" b="45416"/>
          <a:stretch>
            <a:fillRect/>
          </a:stretch>
        </p:blipFill>
        <p:spPr bwMode="auto">
          <a:xfrm>
            <a:off x="0" y="0"/>
            <a:ext cx="3162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rcRect l="2791" r="88721" b="88062"/>
          <a:stretch>
            <a:fillRect/>
          </a:stretch>
        </p:blipFill>
        <p:spPr bwMode="auto">
          <a:xfrm>
            <a:off x="255588" y="0"/>
            <a:ext cx="77628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/>
          <a:srcRect l="4887" t="11783" r="88718" b="79379"/>
          <a:stretch>
            <a:fillRect/>
          </a:stretch>
        </p:blipFill>
        <p:spPr bwMode="auto">
          <a:xfrm>
            <a:off x="446088" y="808038"/>
            <a:ext cx="5857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/>
          <a:srcRect l="11162" t="2945" r="82210" b="88062"/>
          <a:stretch>
            <a:fillRect/>
          </a:stretch>
        </p:blipFill>
        <p:spPr bwMode="auto">
          <a:xfrm>
            <a:off x="1020763" y="201613"/>
            <a:ext cx="6064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/>
          <a:srcRect l="11201" t="11989" r="71861" b="65582"/>
          <a:stretch>
            <a:fillRect/>
          </a:stretch>
        </p:blipFill>
        <p:spPr bwMode="auto">
          <a:xfrm>
            <a:off x="1023938" y="822325"/>
            <a:ext cx="15494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/>
          <a:srcRect l="1051" t="20621" r="88600" b="65581"/>
          <a:stretch>
            <a:fillRect/>
          </a:stretch>
        </p:blipFill>
        <p:spPr bwMode="auto">
          <a:xfrm>
            <a:off x="95250" y="1414463"/>
            <a:ext cx="946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/>
          <a:srcRect l="28494" t="11937" r="64993" b="79379"/>
          <a:stretch>
            <a:fillRect/>
          </a:stretch>
        </p:blipFill>
        <p:spPr bwMode="auto">
          <a:xfrm>
            <a:off x="2605088" y="819150"/>
            <a:ext cx="5953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/>
          <a:srcRect l="28604" t="20467" r="62094" b="66666"/>
          <a:stretch>
            <a:fillRect/>
          </a:stretch>
        </p:blipFill>
        <p:spPr bwMode="auto">
          <a:xfrm>
            <a:off x="2616200" y="1403350"/>
            <a:ext cx="84931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/>
          <a:srcRect l="6516" t="34729" r="83949" b="52557"/>
          <a:stretch>
            <a:fillRect/>
          </a:stretch>
        </p:blipFill>
        <p:spPr bwMode="auto">
          <a:xfrm>
            <a:off x="595313" y="2381250"/>
            <a:ext cx="87153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/>
          <a:srcRect l="27444" t="33331" r="55579" b="43877"/>
          <a:stretch>
            <a:fillRect/>
          </a:stretch>
        </p:blipFill>
        <p:spPr bwMode="auto">
          <a:xfrm>
            <a:off x="2509838" y="2286000"/>
            <a:ext cx="15525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/>
          <a:srcRect l="16277" t="34727" r="72444" b="50389"/>
          <a:stretch>
            <a:fillRect/>
          </a:stretch>
        </p:blipFill>
        <p:spPr bwMode="auto">
          <a:xfrm>
            <a:off x="1489075" y="2381250"/>
            <a:ext cx="1030288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/>
          <a:srcRect l="36394" t="56021" r="55661" b="32867"/>
          <a:stretch>
            <a:fillRect/>
          </a:stretch>
        </p:blipFill>
        <p:spPr bwMode="auto">
          <a:xfrm>
            <a:off x="3327400" y="3841750"/>
            <a:ext cx="727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519" name="Grupo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558" name="Imagem 9"/>
            <p:cNvPicPr>
              <a:picLocks noChangeAspect="1"/>
            </p:cNvPicPr>
            <p:nvPr/>
          </p:nvPicPr>
          <p:blipFill>
            <a:blip r:embed="rId5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9" name="Imagem 10"/>
            <p:cNvPicPr>
              <a:picLocks noChangeAspect="1"/>
            </p:cNvPicPr>
            <p:nvPr/>
          </p:nvPicPr>
          <p:blipFill>
            <a:blip r:embed="rId5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5080663" y="284163"/>
            <a:ext cx="3674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400" b="1" i="1" dirty="0" smtClean="0">
                <a:solidFill>
                  <a:srgbClr val="454647"/>
                </a:solidFill>
              </a:rPr>
              <a:t>CARACTERÍSTICAS DO</a:t>
            </a:r>
            <a:endParaRPr lang="pt-BR" sz="2400" b="1" i="1" dirty="0">
              <a:solidFill>
                <a:srgbClr val="454647"/>
              </a:solidFill>
            </a:endParaRPr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4792127" y="698500"/>
            <a:ext cx="3962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400" b="1" i="1" dirty="0" smtClean="0">
                <a:solidFill>
                  <a:srgbClr val="0064C7"/>
                </a:solidFill>
              </a:rPr>
              <a:t>EMPRESÁRIO POTIGUAR</a:t>
            </a:r>
            <a:endParaRPr lang="pt-BR" sz="2400" b="1" i="1" dirty="0">
              <a:solidFill>
                <a:srgbClr val="0064C7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 flipH="1">
            <a:off x="2996238" y="671031"/>
            <a:ext cx="6009538" cy="95248"/>
            <a:chOff x="1991461" y="6048376"/>
            <a:chExt cx="6009538" cy="95248"/>
          </a:xfrm>
          <a:solidFill>
            <a:srgbClr val="0064C7"/>
          </a:solidFill>
        </p:grpSpPr>
        <p:cxnSp>
          <p:nvCxnSpPr>
            <p:cNvPr id="29" name="Conector reto 28"/>
            <p:cNvCxnSpPr/>
            <p:nvPr/>
          </p:nvCxnSpPr>
          <p:spPr>
            <a:xfrm>
              <a:off x="1991461" y="6095999"/>
              <a:ext cx="5923813" cy="0"/>
            </a:xfrm>
            <a:prstGeom prst="line">
              <a:avLst/>
            </a:prstGeom>
            <a:grpFill/>
            <a:ln w="19050">
              <a:solidFill>
                <a:srgbClr val="0064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redondar Retângulo em um Canto Diagonal 29"/>
            <p:cNvSpPr/>
            <p:nvPr/>
          </p:nvSpPr>
          <p:spPr>
            <a:xfrm>
              <a:off x="7905751" y="6048376"/>
              <a:ext cx="95248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0064C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4756150" y="1589079"/>
            <a:ext cx="3835400" cy="779215"/>
            <a:chOff x="4756521" y="1589240"/>
            <a:chExt cx="3835220" cy="778384"/>
          </a:xfrm>
        </p:grpSpPr>
        <p:sp>
          <p:nvSpPr>
            <p:cNvPr id="21552" name="CaixaDeTexto 21"/>
            <p:cNvSpPr txBox="1">
              <a:spLocks noChangeArrowheads="1"/>
            </p:cNvSpPr>
            <p:nvPr/>
          </p:nvSpPr>
          <p:spPr bwMode="auto">
            <a:xfrm>
              <a:off x="5535580" y="1660491"/>
              <a:ext cx="3056161" cy="70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Homens (59%) </a:t>
              </a:r>
              <a:r>
                <a:rPr lang="pt-BR" sz="2000" i="1" dirty="0">
                  <a:solidFill>
                    <a:srgbClr val="454647"/>
                  </a:solidFill>
                </a:rPr>
                <a:t>e </a:t>
              </a:r>
              <a:r>
                <a:rPr lang="pt-BR" sz="2000" i="1" dirty="0" smtClean="0">
                  <a:solidFill>
                    <a:srgbClr val="454647"/>
                  </a:solidFill>
                </a:rPr>
                <a:t>mulheres (41%)</a:t>
              </a:r>
              <a:endParaRPr lang="pt-BR" sz="2000" i="1" dirty="0">
                <a:solidFill>
                  <a:srgbClr val="454647"/>
                </a:solidFill>
              </a:endParaRPr>
            </a:p>
          </p:txBody>
        </p:sp>
        <p:grpSp>
          <p:nvGrpSpPr>
            <p:cNvPr id="21553" name="Grupo 3"/>
            <p:cNvGrpSpPr>
              <a:grpSpLocks/>
            </p:cNvGrpSpPr>
            <p:nvPr/>
          </p:nvGrpSpPr>
          <p:grpSpPr bwMode="auto">
            <a:xfrm>
              <a:off x="4756521" y="1589240"/>
              <a:ext cx="789804" cy="772285"/>
              <a:chOff x="4015906" y="2204864"/>
              <a:chExt cx="789804" cy="772285"/>
            </a:xfrm>
          </p:grpSpPr>
          <p:grpSp>
            <p:nvGrpSpPr>
              <p:cNvPr id="21554" name="Grupo 30"/>
              <p:cNvGrpSpPr>
                <a:grpSpLocks/>
              </p:cNvGrpSpPr>
              <p:nvPr/>
            </p:nvGrpSpPr>
            <p:grpSpPr bwMode="auto">
              <a:xfrm>
                <a:off x="4015906" y="2204864"/>
                <a:ext cx="789804" cy="772285"/>
                <a:chOff x="7682458" y="375692"/>
                <a:chExt cx="843161" cy="824458"/>
              </a:xfrm>
            </p:grpSpPr>
            <p:sp>
              <p:nvSpPr>
                <p:cNvPr id="32" name="Arredondar Retângulo em um Canto Diagonal 31"/>
                <p:cNvSpPr/>
                <p:nvPr/>
              </p:nvSpPr>
              <p:spPr>
                <a:xfrm>
                  <a:off x="8087484" y="761681"/>
                  <a:ext cx="438918" cy="438469"/>
                </a:xfrm>
                <a:prstGeom prst="round2Diag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Arredondar Retângulo em um Canto Diagonal 32"/>
                <p:cNvSpPr/>
                <p:nvPr/>
              </p:nvSpPr>
              <p:spPr>
                <a:xfrm>
                  <a:off x="7682458" y="375692"/>
                  <a:ext cx="762600" cy="761820"/>
                </a:xfrm>
                <a:prstGeom prst="round2DiagRect">
                  <a:avLst/>
                </a:prstGeom>
                <a:solidFill>
                  <a:srgbClr val="0064C7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1555" name="Imagem 1"/>
              <p:cNvPicPr>
                <a:picLocks noChangeAspect="1"/>
              </p:cNvPicPr>
              <p:nvPr/>
            </p:nvPicPr>
            <p:blipFill>
              <a:blip r:embed="rId6" cstate="print"/>
              <a:srcRect l="84158" t="1320" r="10396" b="91154"/>
              <a:stretch>
                <a:fillRect/>
              </a:stretch>
            </p:blipFill>
            <p:spPr bwMode="auto">
              <a:xfrm>
                <a:off x="4119327" y="2317686"/>
                <a:ext cx="497940" cy="516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4756150" y="2563812"/>
            <a:ext cx="3835400" cy="892012"/>
            <a:chOff x="4756521" y="2563042"/>
            <a:chExt cx="3835220" cy="892891"/>
          </a:xfrm>
        </p:grpSpPr>
        <p:sp>
          <p:nvSpPr>
            <p:cNvPr id="21546" name="CaixaDeTexto 33"/>
            <p:cNvSpPr txBox="1">
              <a:spLocks noChangeArrowheads="1"/>
            </p:cNvSpPr>
            <p:nvPr/>
          </p:nvSpPr>
          <p:spPr bwMode="auto">
            <a:xfrm>
              <a:off x="5535580" y="2747350"/>
              <a:ext cx="3056161" cy="70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buClr>
                  <a:srgbClr val="DECC12"/>
                </a:buClr>
                <a:buSzPct val="100000"/>
              </a:pPr>
              <a:r>
                <a:rPr lang="pt-BR" sz="2000" i="1" dirty="0">
                  <a:solidFill>
                    <a:srgbClr val="454647"/>
                  </a:solidFill>
                </a:rPr>
                <a:t>Têm entre </a:t>
              </a:r>
              <a:r>
                <a:rPr lang="pt-BR" sz="2000" i="1" dirty="0" smtClean="0">
                  <a:solidFill>
                    <a:srgbClr val="454647"/>
                  </a:solidFill>
                </a:rPr>
                <a:t>25 </a:t>
              </a:r>
              <a:r>
                <a:rPr lang="pt-BR" sz="2000" i="1" dirty="0">
                  <a:solidFill>
                    <a:srgbClr val="454647"/>
                  </a:solidFill>
                </a:rPr>
                <a:t>e </a:t>
              </a:r>
              <a:r>
                <a:rPr lang="pt-BR" sz="2000" i="1" dirty="0" smtClean="0">
                  <a:solidFill>
                    <a:srgbClr val="454647"/>
                  </a:solidFill>
                </a:rPr>
                <a:t>35 anos (23%)</a:t>
              </a:r>
              <a:endParaRPr lang="pt-BR" sz="2000" i="1" dirty="0">
                <a:solidFill>
                  <a:srgbClr val="454647"/>
                </a:solidFill>
              </a:endParaRPr>
            </a:p>
          </p:txBody>
        </p:sp>
        <p:grpSp>
          <p:nvGrpSpPr>
            <p:cNvPr id="21547" name="Grupo 69"/>
            <p:cNvGrpSpPr>
              <a:grpSpLocks/>
            </p:cNvGrpSpPr>
            <p:nvPr/>
          </p:nvGrpSpPr>
          <p:grpSpPr bwMode="auto">
            <a:xfrm>
              <a:off x="4756521" y="2563042"/>
              <a:ext cx="789804" cy="772285"/>
              <a:chOff x="4015906" y="2204864"/>
              <a:chExt cx="789804" cy="772285"/>
            </a:xfrm>
          </p:grpSpPr>
          <p:grpSp>
            <p:nvGrpSpPr>
              <p:cNvPr id="21548" name="Grupo 70"/>
              <p:cNvGrpSpPr>
                <a:grpSpLocks/>
              </p:cNvGrpSpPr>
              <p:nvPr/>
            </p:nvGrpSpPr>
            <p:grpSpPr bwMode="auto">
              <a:xfrm>
                <a:off x="4015906" y="2204864"/>
                <a:ext cx="789804" cy="772285"/>
                <a:chOff x="7682458" y="375692"/>
                <a:chExt cx="843161" cy="824458"/>
              </a:xfrm>
            </p:grpSpPr>
            <p:sp>
              <p:nvSpPr>
                <p:cNvPr id="73" name="Arredondar Retângulo em um Canto Diagonal 72"/>
                <p:cNvSpPr/>
                <p:nvPr/>
              </p:nvSpPr>
              <p:spPr>
                <a:xfrm>
                  <a:off x="8087484" y="762475"/>
                  <a:ext cx="438918" cy="437675"/>
                </a:xfrm>
                <a:prstGeom prst="round2Diag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Arredondar Retângulo em um Canto Diagonal 73"/>
                <p:cNvSpPr/>
                <p:nvPr/>
              </p:nvSpPr>
              <p:spPr>
                <a:xfrm>
                  <a:off x="7682458" y="375692"/>
                  <a:ext cx="762600" cy="761690"/>
                </a:xfrm>
                <a:prstGeom prst="round2DiagRect">
                  <a:avLst/>
                </a:prstGeom>
                <a:solidFill>
                  <a:srgbClr val="0064C7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1549" name="Imagem 71"/>
              <p:cNvPicPr>
                <a:picLocks noChangeAspect="1"/>
              </p:cNvPicPr>
              <p:nvPr/>
            </p:nvPicPr>
            <p:blipFill>
              <a:blip r:embed="rId6" cstate="print"/>
              <a:srcRect l="84158" t="11749" r="10396" b="80727"/>
              <a:stretch>
                <a:fillRect/>
              </a:stretch>
            </p:blipFill>
            <p:spPr bwMode="auto">
              <a:xfrm>
                <a:off x="4119327" y="2317686"/>
                <a:ext cx="497940" cy="516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4756150" y="3536950"/>
            <a:ext cx="3835400" cy="771525"/>
            <a:chOff x="4756521" y="3536844"/>
            <a:chExt cx="3835220" cy="772285"/>
          </a:xfrm>
        </p:grpSpPr>
        <p:sp>
          <p:nvSpPr>
            <p:cNvPr id="21540" name="CaixaDeTexto 34"/>
            <p:cNvSpPr txBox="1">
              <a:spLocks noChangeArrowheads="1"/>
            </p:cNvSpPr>
            <p:nvPr/>
          </p:nvSpPr>
          <p:spPr bwMode="auto">
            <a:xfrm>
              <a:off x="5535580" y="3561688"/>
              <a:ext cx="3056161" cy="70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buClr>
                  <a:srgbClr val="DECC12"/>
                </a:buClr>
                <a:buSzPct val="100000"/>
              </a:pPr>
              <a:r>
                <a:rPr lang="pt-BR" sz="2000" i="1" dirty="0">
                  <a:solidFill>
                    <a:srgbClr val="454647"/>
                  </a:solidFill>
                </a:rPr>
                <a:t>Ensino médio </a:t>
              </a:r>
              <a:r>
                <a:rPr lang="pt-BR" sz="2000" i="1" dirty="0" smtClean="0">
                  <a:solidFill>
                    <a:srgbClr val="454647"/>
                  </a:solidFill>
                </a:rPr>
                <a:t>completo ou incompleto (46%)</a:t>
              </a:r>
              <a:endParaRPr lang="pt-BR" sz="2000" i="1" dirty="0">
                <a:solidFill>
                  <a:srgbClr val="454647"/>
                </a:solidFill>
              </a:endParaRPr>
            </a:p>
          </p:txBody>
        </p:sp>
        <p:grpSp>
          <p:nvGrpSpPr>
            <p:cNvPr id="21541" name="Grupo 74"/>
            <p:cNvGrpSpPr>
              <a:grpSpLocks/>
            </p:cNvGrpSpPr>
            <p:nvPr/>
          </p:nvGrpSpPr>
          <p:grpSpPr bwMode="auto">
            <a:xfrm>
              <a:off x="4756521" y="3536844"/>
              <a:ext cx="789804" cy="772285"/>
              <a:chOff x="4015906" y="2204864"/>
              <a:chExt cx="789804" cy="772285"/>
            </a:xfrm>
          </p:grpSpPr>
          <p:grpSp>
            <p:nvGrpSpPr>
              <p:cNvPr id="21542" name="Grupo 75"/>
              <p:cNvGrpSpPr>
                <a:grpSpLocks/>
              </p:cNvGrpSpPr>
              <p:nvPr/>
            </p:nvGrpSpPr>
            <p:grpSpPr bwMode="auto">
              <a:xfrm>
                <a:off x="4015906" y="2204864"/>
                <a:ext cx="789804" cy="772285"/>
                <a:chOff x="7682458" y="375692"/>
                <a:chExt cx="843161" cy="824458"/>
              </a:xfrm>
            </p:grpSpPr>
            <p:sp>
              <p:nvSpPr>
                <p:cNvPr id="78" name="Arredondar Retângulo em um Canto Diagonal 77"/>
                <p:cNvSpPr/>
                <p:nvPr/>
              </p:nvSpPr>
              <p:spPr>
                <a:xfrm>
                  <a:off x="8087484" y="762475"/>
                  <a:ext cx="438918" cy="437675"/>
                </a:xfrm>
                <a:prstGeom prst="round2Diag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Arredondar Retângulo em um Canto Diagonal 78"/>
                <p:cNvSpPr/>
                <p:nvPr/>
              </p:nvSpPr>
              <p:spPr>
                <a:xfrm>
                  <a:off x="7682458" y="375692"/>
                  <a:ext cx="762600" cy="761691"/>
                </a:xfrm>
                <a:prstGeom prst="round2DiagRect">
                  <a:avLst/>
                </a:prstGeom>
                <a:solidFill>
                  <a:srgbClr val="0064C7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1543" name="Imagem 76"/>
              <p:cNvPicPr>
                <a:picLocks noChangeAspect="1"/>
              </p:cNvPicPr>
              <p:nvPr/>
            </p:nvPicPr>
            <p:blipFill>
              <a:blip r:embed="rId6" cstate="print"/>
              <a:srcRect l="84158" t="20990" r="10396" b="71484"/>
              <a:stretch>
                <a:fillRect/>
              </a:stretch>
            </p:blipFill>
            <p:spPr bwMode="auto">
              <a:xfrm>
                <a:off x="4119327" y="2308355"/>
                <a:ext cx="497940" cy="516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4" name="Grupo 23"/>
          <p:cNvGrpSpPr>
            <a:grpSpLocks/>
          </p:cNvGrpSpPr>
          <p:nvPr/>
        </p:nvGrpSpPr>
        <p:grpSpPr bwMode="auto">
          <a:xfrm>
            <a:off x="4756150" y="4510090"/>
            <a:ext cx="3835400" cy="881270"/>
            <a:chOff x="4756521" y="4510646"/>
            <a:chExt cx="3835220" cy="880327"/>
          </a:xfrm>
        </p:grpSpPr>
        <p:sp>
          <p:nvSpPr>
            <p:cNvPr id="21534" name="CaixaDeTexto 35"/>
            <p:cNvSpPr txBox="1">
              <a:spLocks noChangeArrowheads="1"/>
            </p:cNvSpPr>
            <p:nvPr/>
          </p:nvSpPr>
          <p:spPr bwMode="auto">
            <a:xfrm>
              <a:off x="5535580" y="4683844"/>
              <a:ext cx="3056161" cy="70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Começou a trabalhar até 17 anos (69%)</a:t>
              </a:r>
              <a:endParaRPr lang="pt-BR" sz="2000" i="1" dirty="0">
                <a:solidFill>
                  <a:srgbClr val="454647"/>
                </a:solidFill>
              </a:endParaRPr>
            </a:p>
          </p:txBody>
        </p:sp>
        <p:grpSp>
          <p:nvGrpSpPr>
            <p:cNvPr id="21535" name="Grupo 79"/>
            <p:cNvGrpSpPr>
              <a:grpSpLocks/>
            </p:cNvGrpSpPr>
            <p:nvPr/>
          </p:nvGrpSpPr>
          <p:grpSpPr bwMode="auto">
            <a:xfrm>
              <a:off x="4756521" y="4510646"/>
              <a:ext cx="789804" cy="772285"/>
              <a:chOff x="4015906" y="2204864"/>
              <a:chExt cx="789804" cy="772285"/>
            </a:xfrm>
          </p:grpSpPr>
          <p:grpSp>
            <p:nvGrpSpPr>
              <p:cNvPr id="21536" name="Grupo 80"/>
              <p:cNvGrpSpPr>
                <a:grpSpLocks/>
              </p:cNvGrpSpPr>
              <p:nvPr/>
            </p:nvGrpSpPr>
            <p:grpSpPr bwMode="auto">
              <a:xfrm>
                <a:off x="4015906" y="2204864"/>
                <a:ext cx="789804" cy="772285"/>
                <a:chOff x="7682458" y="375692"/>
                <a:chExt cx="843161" cy="824458"/>
              </a:xfrm>
            </p:grpSpPr>
            <p:sp>
              <p:nvSpPr>
                <p:cNvPr id="83" name="Arredondar Retângulo em um Canto Diagonal 82"/>
                <p:cNvSpPr/>
                <p:nvPr/>
              </p:nvSpPr>
              <p:spPr>
                <a:xfrm>
                  <a:off x="8087484" y="761681"/>
                  <a:ext cx="438918" cy="438469"/>
                </a:xfrm>
                <a:prstGeom prst="round2Diag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Arredondar Retângulo em um Canto Diagonal 83"/>
                <p:cNvSpPr/>
                <p:nvPr/>
              </p:nvSpPr>
              <p:spPr>
                <a:xfrm>
                  <a:off x="7682458" y="375692"/>
                  <a:ext cx="762600" cy="761820"/>
                </a:xfrm>
                <a:prstGeom prst="round2DiagRect">
                  <a:avLst/>
                </a:prstGeom>
                <a:solidFill>
                  <a:srgbClr val="0064C7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1537" name="Imagem 81"/>
              <p:cNvPicPr>
                <a:picLocks noChangeAspect="1"/>
              </p:cNvPicPr>
              <p:nvPr/>
            </p:nvPicPr>
            <p:blipFill>
              <a:blip r:embed="rId6" cstate="print"/>
              <a:srcRect l="84158" t="31551" r="10396" b="60924"/>
              <a:stretch>
                <a:fillRect/>
              </a:stretch>
            </p:blipFill>
            <p:spPr bwMode="auto">
              <a:xfrm>
                <a:off x="4119327" y="2308355"/>
                <a:ext cx="497940" cy="516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5" name="Grupo 24"/>
          <p:cNvGrpSpPr>
            <a:grpSpLocks/>
          </p:cNvGrpSpPr>
          <p:nvPr/>
        </p:nvGrpSpPr>
        <p:grpSpPr bwMode="auto">
          <a:xfrm>
            <a:off x="4756150" y="5484815"/>
            <a:ext cx="3835400" cy="875363"/>
            <a:chOff x="4756521" y="5484448"/>
            <a:chExt cx="3835220" cy="876225"/>
          </a:xfrm>
        </p:grpSpPr>
        <p:sp>
          <p:nvSpPr>
            <p:cNvPr id="21528" name="CaixaDeTexto 36"/>
            <p:cNvSpPr txBox="1">
              <a:spLocks noChangeArrowheads="1"/>
            </p:cNvSpPr>
            <p:nvPr/>
          </p:nvSpPr>
          <p:spPr bwMode="auto">
            <a:xfrm>
              <a:off x="5535580" y="5652090"/>
              <a:ext cx="3056161" cy="708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  <a:buClr>
                  <a:srgbClr val="DECC12"/>
                </a:buClr>
                <a:buSzPct val="100000"/>
              </a:pPr>
              <a:r>
                <a:rPr lang="pt-BR" sz="2000" i="1" dirty="0" smtClean="0">
                  <a:solidFill>
                    <a:srgbClr val="454647"/>
                  </a:solidFill>
                </a:rPr>
                <a:t>São chefe do domicílio (51%)</a:t>
              </a:r>
              <a:endParaRPr lang="pt-BR" sz="2000" i="1" dirty="0">
                <a:solidFill>
                  <a:srgbClr val="454647"/>
                </a:solidFill>
              </a:endParaRPr>
            </a:p>
          </p:txBody>
        </p:sp>
        <p:grpSp>
          <p:nvGrpSpPr>
            <p:cNvPr id="21529" name="Grupo 84"/>
            <p:cNvGrpSpPr>
              <a:grpSpLocks/>
            </p:cNvGrpSpPr>
            <p:nvPr/>
          </p:nvGrpSpPr>
          <p:grpSpPr bwMode="auto">
            <a:xfrm>
              <a:off x="4756521" y="5484448"/>
              <a:ext cx="789804" cy="772285"/>
              <a:chOff x="4015906" y="2204864"/>
              <a:chExt cx="789804" cy="772285"/>
            </a:xfrm>
          </p:grpSpPr>
          <p:grpSp>
            <p:nvGrpSpPr>
              <p:cNvPr id="21530" name="Grupo 85"/>
              <p:cNvGrpSpPr>
                <a:grpSpLocks/>
              </p:cNvGrpSpPr>
              <p:nvPr/>
            </p:nvGrpSpPr>
            <p:grpSpPr bwMode="auto">
              <a:xfrm>
                <a:off x="4015906" y="2204864"/>
                <a:ext cx="789804" cy="772285"/>
                <a:chOff x="7682458" y="375692"/>
                <a:chExt cx="843161" cy="824458"/>
              </a:xfrm>
            </p:grpSpPr>
            <p:sp>
              <p:nvSpPr>
                <p:cNvPr id="88" name="Arredondar Retângulo em um Canto Diagonal 87"/>
                <p:cNvSpPr/>
                <p:nvPr/>
              </p:nvSpPr>
              <p:spPr>
                <a:xfrm>
                  <a:off x="8087484" y="762475"/>
                  <a:ext cx="438918" cy="437675"/>
                </a:xfrm>
                <a:prstGeom prst="round2Diag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Arredondar Retângulo em um Canto Diagonal 88"/>
                <p:cNvSpPr/>
                <p:nvPr/>
              </p:nvSpPr>
              <p:spPr>
                <a:xfrm>
                  <a:off x="7682458" y="375692"/>
                  <a:ext cx="762600" cy="761690"/>
                </a:xfrm>
                <a:prstGeom prst="round2DiagRect">
                  <a:avLst/>
                </a:prstGeom>
                <a:solidFill>
                  <a:srgbClr val="0064C7"/>
                </a:solidFill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 sz="1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1531" name="Imagem 86"/>
              <p:cNvPicPr>
                <a:picLocks noChangeAspect="1"/>
              </p:cNvPicPr>
              <p:nvPr/>
            </p:nvPicPr>
            <p:blipFill>
              <a:blip r:embed="rId6" cstate="print"/>
              <a:srcRect l="84158" t="41849" r="10396" b="50627"/>
              <a:stretch>
                <a:fillRect/>
              </a:stretch>
            </p:blipFill>
            <p:spPr bwMode="auto">
              <a:xfrm>
                <a:off x="4119327" y="2308355"/>
                <a:ext cx="497940" cy="516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upo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700" name="Imagem 17"/>
            <p:cNvPicPr>
              <a:picLocks noChangeAspect="1"/>
            </p:cNvPicPr>
            <p:nvPr/>
          </p:nvPicPr>
          <p:blipFill>
            <a:blip r:embed="rId3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1" name="Imagem 18"/>
            <p:cNvPicPr>
              <a:picLocks noChangeAspect="1"/>
            </p:cNvPicPr>
            <p:nvPr/>
          </p:nvPicPr>
          <p:blipFill>
            <a:blip r:embed="rId3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upo 19"/>
          <p:cNvGrpSpPr/>
          <p:nvPr/>
        </p:nvGrpSpPr>
        <p:grpSpPr>
          <a:xfrm flipH="1">
            <a:off x="4694468" y="898442"/>
            <a:ext cx="4306657" cy="95248"/>
            <a:chOff x="3694342" y="6048376"/>
            <a:chExt cx="4306657" cy="95248"/>
          </a:xfrm>
          <a:solidFill>
            <a:srgbClr val="0064C7"/>
          </a:solidFill>
        </p:grpSpPr>
        <p:cxnSp>
          <p:nvCxnSpPr>
            <p:cNvPr id="21" name="Conector reto 20"/>
            <p:cNvCxnSpPr/>
            <p:nvPr/>
          </p:nvCxnSpPr>
          <p:spPr>
            <a:xfrm>
              <a:off x="3694342" y="6095999"/>
              <a:ext cx="4220931" cy="0"/>
            </a:xfrm>
            <a:prstGeom prst="line">
              <a:avLst/>
            </a:prstGeom>
            <a:grpFill/>
            <a:ln w="19050">
              <a:solidFill>
                <a:srgbClr val="0064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redondar Retângulo em um Canto Diagonal 21"/>
            <p:cNvSpPr/>
            <p:nvPr/>
          </p:nvSpPr>
          <p:spPr>
            <a:xfrm>
              <a:off x="7905751" y="6048376"/>
              <a:ext cx="95248" cy="95248"/>
            </a:xfrm>
            <a:prstGeom prst="round2DiagRect">
              <a:avLst>
                <a:gd name="adj1" fmla="val 23841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4735513" y="393700"/>
            <a:ext cx="4278312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BR" sz="3600" b="1" i="1" spc="40" dirty="0">
                <a:solidFill>
                  <a:srgbClr val="0070C0"/>
                </a:solidFill>
                <a:latin typeface="+mj-lt"/>
                <a:cs typeface="Arial Narrow"/>
              </a:rPr>
              <a:t>SOBREVIVÊNCIA</a:t>
            </a:r>
          </a:p>
        </p:txBody>
      </p:sp>
      <p:sp>
        <p:nvSpPr>
          <p:cNvPr id="7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16385" y="982168"/>
            <a:ext cx="40100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pt-BR" sz="2000" b="1" i="1" kern="1200" spc="40" dirty="0" smtClean="0">
                <a:solidFill>
                  <a:srgbClr val="0070C0"/>
                </a:solidFill>
                <a:ea typeface="+mn-ea"/>
                <a:cs typeface="Arial Narrow"/>
              </a:rPr>
              <a:t>SOBREVIVÊNCIA EM 2 ANOS</a:t>
            </a:r>
            <a:endParaRPr lang="pt-BR" sz="2000" b="1" i="1" kern="1200" spc="40" dirty="0">
              <a:solidFill>
                <a:srgbClr val="0070C0"/>
              </a:solidFill>
              <a:ea typeface="+mn-ea"/>
              <a:cs typeface="Arial Narrow"/>
            </a:endParaRPr>
          </a:p>
        </p:txBody>
      </p:sp>
      <p:sp>
        <p:nvSpPr>
          <p:cNvPr id="27659" name="CaixaDeTexto 117"/>
          <p:cNvSpPr txBox="1">
            <a:spLocks noChangeArrowheads="1"/>
          </p:cNvSpPr>
          <p:nvPr/>
        </p:nvSpPr>
        <p:spPr bwMode="auto">
          <a:xfrm>
            <a:off x="207963" y="279400"/>
            <a:ext cx="4319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 dirty="0">
                <a:solidFill>
                  <a:srgbClr val="454647"/>
                </a:solidFill>
              </a:rPr>
              <a:t>76 A CADA 100 EMPRESAS </a:t>
            </a:r>
            <a:r>
              <a:rPr lang="pt-BR" sz="2400" b="1" i="1" dirty="0">
                <a:solidFill>
                  <a:srgbClr val="454647"/>
                </a:solidFill>
              </a:rPr>
              <a:t>MANTÊM ATIVIDADE</a:t>
            </a:r>
          </a:p>
        </p:txBody>
      </p:sp>
      <p:grpSp>
        <p:nvGrpSpPr>
          <p:cNvPr id="117" name="Grupo 116"/>
          <p:cNvGrpSpPr>
            <a:grpSpLocks/>
          </p:cNvGrpSpPr>
          <p:nvPr/>
        </p:nvGrpSpPr>
        <p:grpSpPr bwMode="auto">
          <a:xfrm>
            <a:off x="332509" y="950025"/>
            <a:ext cx="3803980" cy="1209511"/>
            <a:chOff x="0" y="768927"/>
            <a:chExt cx="4540827" cy="1901535"/>
          </a:xfrm>
        </p:grpSpPr>
        <p:pic>
          <p:nvPicPr>
            <p:cNvPr id="27661" name="Imagem 110"/>
            <p:cNvPicPr>
              <a:picLocks noChangeAspect="1"/>
            </p:cNvPicPr>
            <p:nvPr/>
          </p:nvPicPr>
          <p:blipFill>
            <a:blip r:embed="rId4" cstate="print"/>
            <a:srcRect t="2576" r="59206" b="67728"/>
            <a:stretch>
              <a:fillRect/>
            </a:stretch>
          </p:blipFill>
          <p:spPr bwMode="auto">
            <a:xfrm>
              <a:off x="675409" y="768927"/>
              <a:ext cx="3865418" cy="190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Imagem 118"/>
            <p:cNvPicPr>
              <a:picLocks noChangeAspect="1"/>
            </p:cNvPicPr>
            <p:nvPr/>
          </p:nvPicPr>
          <p:blipFill>
            <a:blip r:embed="rId4" cstate="print"/>
            <a:srcRect t="2576" r="92873" b="67728"/>
            <a:stretch>
              <a:fillRect/>
            </a:stretch>
          </p:blipFill>
          <p:spPr bwMode="auto">
            <a:xfrm flipH="1">
              <a:off x="0" y="768927"/>
              <a:ext cx="675410" cy="190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385" y="2248914"/>
            <a:ext cx="7698798" cy="42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700" name="Imagem 17"/>
            <p:cNvPicPr>
              <a:picLocks noChangeAspect="1"/>
            </p:cNvPicPr>
            <p:nvPr/>
          </p:nvPicPr>
          <p:blipFill>
            <a:blip r:embed="rId3" cstate="print"/>
            <a:srcRect l="96875"/>
            <a:stretch>
              <a:fillRect/>
            </a:stretch>
          </p:blipFill>
          <p:spPr bwMode="auto">
            <a:xfrm>
              <a:off x="8858250" y="0"/>
              <a:ext cx="28575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1" name="Imagem 18"/>
            <p:cNvPicPr>
              <a:picLocks noChangeAspect="1"/>
            </p:cNvPicPr>
            <p:nvPr/>
          </p:nvPicPr>
          <p:blipFill>
            <a:blip r:embed="rId3" cstate="print"/>
            <a:srcRect l="5" t="88611" r="-5"/>
            <a:stretch>
              <a:fillRect/>
            </a:stretch>
          </p:blipFill>
          <p:spPr bwMode="auto">
            <a:xfrm>
              <a:off x="0" y="6076950"/>
              <a:ext cx="914400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19"/>
          <p:cNvGrpSpPr/>
          <p:nvPr/>
        </p:nvGrpSpPr>
        <p:grpSpPr>
          <a:xfrm flipH="1">
            <a:off x="4694468" y="898442"/>
            <a:ext cx="4306657" cy="95248"/>
            <a:chOff x="3694342" y="6048376"/>
            <a:chExt cx="4306657" cy="95248"/>
          </a:xfrm>
          <a:solidFill>
            <a:srgbClr val="0064C7"/>
          </a:solidFill>
        </p:grpSpPr>
        <p:cxnSp>
          <p:nvCxnSpPr>
            <p:cNvPr id="21" name="Conector reto 20"/>
            <p:cNvCxnSpPr/>
            <p:nvPr/>
          </p:nvCxnSpPr>
          <p:spPr>
            <a:xfrm>
              <a:off x="3694342" y="6095999"/>
              <a:ext cx="4220931" cy="0"/>
            </a:xfrm>
            <a:prstGeom prst="line">
              <a:avLst/>
            </a:prstGeom>
            <a:grpFill/>
            <a:ln w="19050">
              <a:solidFill>
                <a:srgbClr val="0064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redondar Retângulo em um Canto Diagonal 21"/>
            <p:cNvSpPr/>
            <p:nvPr/>
          </p:nvSpPr>
          <p:spPr>
            <a:xfrm>
              <a:off x="7905751" y="6048376"/>
              <a:ext cx="95248" cy="95248"/>
            </a:xfrm>
            <a:prstGeom prst="round2DiagRect">
              <a:avLst>
                <a:gd name="adj1" fmla="val 23841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4735513" y="393700"/>
            <a:ext cx="4278312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pt-BR" sz="3600" b="1" i="1" spc="40" dirty="0" smtClean="0">
                <a:solidFill>
                  <a:srgbClr val="0070C0"/>
                </a:solidFill>
                <a:latin typeface="+mj-lt"/>
                <a:cs typeface="Arial Narrow"/>
              </a:rPr>
              <a:t>MORTALIDADE</a:t>
            </a:r>
            <a:endParaRPr lang="pt-BR" sz="3600" b="1" i="1" spc="40" dirty="0">
              <a:solidFill>
                <a:srgbClr val="0070C0"/>
              </a:solidFill>
              <a:latin typeface="+mj-lt"/>
              <a:cs typeface="Arial Narrow"/>
            </a:endParaRPr>
          </a:p>
        </p:txBody>
      </p:sp>
      <p:sp>
        <p:nvSpPr>
          <p:cNvPr id="7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16385" y="982168"/>
            <a:ext cx="40100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 algn="ctr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pt-BR" sz="2000" b="1" i="1" kern="1200" spc="40" dirty="0" smtClean="0">
                <a:solidFill>
                  <a:srgbClr val="0070C0"/>
                </a:solidFill>
                <a:ea typeface="+mn-ea"/>
                <a:cs typeface="Arial Narrow"/>
              </a:rPr>
              <a:t>SOBREVIVÊNCIA EM 2 ANOS</a:t>
            </a:r>
            <a:endParaRPr lang="pt-BR" sz="2000" b="1" i="1" kern="1200" spc="40" dirty="0">
              <a:solidFill>
                <a:srgbClr val="0070C0"/>
              </a:solidFill>
              <a:ea typeface="+mn-ea"/>
              <a:cs typeface="Arial Narrow"/>
            </a:endParaRPr>
          </a:p>
        </p:txBody>
      </p:sp>
      <p:sp>
        <p:nvSpPr>
          <p:cNvPr id="27659" name="CaixaDeTexto 117"/>
          <p:cNvSpPr txBox="1">
            <a:spLocks noChangeArrowheads="1"/>
          </p:cNvSpPr>
          <p:nvPr/>
        </p:nvSpPr>
        <p:spPr bwMode="auto">
          <a:xfrm>
            <a:off x="207963" y="279400"/>
            <a:ext cx="4319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i="1" dirty="0" smtClean="0">
                <a:solidFill>
                  <a:srgbClr val="454647"/>
                </a:solidFill>
              </a:rPr>
              <a:t>24 A </a:t>
            </a:r>
            <a:r>
              <a:rPr lang="pt-BR" sz="2400" i="1" dirty="0">
                <a:solidFill>
                  <a:srgbClr val="454647"/>
                </a:solidFill>
              </a:rPr>
              <a:t>CADA 100 EMPRESAS </a:t>
            </a:r>
            <a:r>
              <a:rPr lang="pt-BR" sz="2400" b="1" i="1" dirty="0" smtClean="0">
                <a:solidFill>
                  <a:srgbClr val="454647"/>
                </a:solidFill>
              </a:rPr>
              <a:t>ENCERRAM A </a:t>
            </a:r>
            <a:r>
              <a:rPr lang="pt-BR" sz="2400" b="1" i="1" dirty="0">
                <a:solidFill>
                  <a:srgbClr val="454647"/>
                </a:solidFill>
              </a:rPr>
              <a:t>ATIVIDADE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/>
          <a:srcRect l="45039" t="74899" r="2402" b="8131"/>
          <a:stretch>
            <a:fillRect/>
          </a:stretch>
        </p:blipFill>
        <p:spPr bwMode="auto">
          <a:xfrm>
            <a:off x="4610600" y="1121263"/>
            <a:ext cx="43434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511" y="2318881"/>
            <a:ext cx="7176717" cy="42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35675" y="115613"/>
            <a:ext cx="5024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i="1" spc="4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Índice de confiança </a:t>
            </a:r>
          </a:p>
          <a:p>
            <a:pPr>
              <a:defRPr/>
            </a:pPr>
            <a:r>
              <a:rPr lang="pt-BR" sz="3200" b="1" i="1" spc="4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Dos pequenos negócios</a:t>
            </a:r>
            <a:endParaRPr lang="pt-BR" sz="3200" b="1" i="1" spc="4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-1172583" y="600154"/>
            <a:ext cx="6992471" cy="109850"/>
            <a:chOff x="2690037" y="6048376"/>
            <a:chExt cx="5310962" cy="95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2690037" y="6096000"/>
              <a:ext cx="5225225" cy="0"/>
            </a:xfrm>
            <a:prstGeom prst="line">
              <a:avLst/>
            </a:prstGeom>
            <a:ln w="19050">
              <a:solidFill>
                <a:srgbClr val="DECC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edondar Retângulo em um Canto Diagonal 5"/>
            <p:cNvSpPr/>
            <p:nvPr/>
          </p:nvSpPr>
          <p:spPr>
            <a:xfrm>
              <a:off x="7905735" y="6048376"/>
              <a:ext cx="95264" cy="95248"/>
            </a:xfrm>
            <a:prstGeom prst="round2DiagRect">
              <a:avLst>
                <a:gd name="adj1" fmla="val 23841"/>
                <a:gd name="adj2" fmla="val 0"/>
              </a:avLst>
            </a:prstGeom>
            <a:solidFill>
              <a:srgbClr val="DECC1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</p:grpSp>
      <p:pic>
        <p:nvPicPr>
          <p:cNvPr id="14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410" y="10759"/>
            <a:ext cx="1133074" cy="1118792"/>
          </a:xfrm>
          <a:prstGeom prst="rect">
            <a:avLst/>
          </a:prstGeo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11267" y="5963451"/>
            <a:ext cx="4769523" cy="393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ICPN&gt;100 expansão da atividade,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ICPN=100 estabilidade da atividade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ICPN &lt; 100 “tendência” de retração da atividade</a:t>
            </a:r>
            <a:endParaRPr lang="pt-BR" sz="12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Fonte: SEBRAE.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" name="Gráfico 43"/>
          <p:cNvGraphicFramePr/>
          <p:nvPr/>
        </p:nvGraphicFramePr>
        <p:xfrm>
          <a:off x="451821" y="1613647"/>
          <a:ext cx="6347012" cy="356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Texto Explicativo 2 (Ênfase) 44"/>
          <p:cNvSpPr/>
          <p:nvPr/>
        </p:nvSpPr>
        <p:spPr>
          <a:xfrm>
            <a:off x="7239896" y="1430767"/>
            <a:ext cx="1463039" cy="147379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3157"/>
              <a:gd name="adj6" fmla="val -29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Expansão da atividade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(vendas de fim de ano)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616415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MATO GRANDE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1113" y="0"/>
            <a:ext cx="1592129" cy="1572061"/>
          </a:xfrm>
          <a:prstGeom prst="rect">
            <a:avLst/>
          </a:prstGeom>
          <a:noFill/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2728" y="1519289"/>
          <a:ext cx="8380207" cy="4580297"/>
        </p:xfrm>
        <a:graphic>
          <a:graphicData uri="http://schemas.openxmlformats.org/drawingml/2006/table">
            <a:tbl>
              <a:tblPr/>
              <a:tblGrid>
                <a:gridCol w="1604997"/>
                <a:gridCol w="684101"/>
                <a:gridCol w="815656"/>
                <a:gridCol w="920902"/>
                <a:gridCol w="1065615"/>
                <a:gridCol w="618318"/>
                <a:gridCol w="920902"/>
                <a:gridCol w="684101"/>
                <a:gridCol w="1065615"/>
              </a:tblGrid>
              <a:tr h="8113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Renda Média Domiciliar (Em R$ por Mês)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 capta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(2012)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do PIB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Bento Fernandes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5.458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1.046,17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0,4741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6.550,94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Caiçara do Norte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6.587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1.044,39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0,5314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6.604,21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Ceará-Mirim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72.878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1.667,76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0,5262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6.917,25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Galinhos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2.584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1.250,79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0,5752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19.657,83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Ielmo Marinho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13.400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1.009,80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0,5159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6.794,23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Jandaíra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6.898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984,77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0,5252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5.303,68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Jardim de Angicos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2.669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1.115,36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0,5342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6.388,22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João Câmara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34.585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1.492,36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7.259,82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Maxaranguape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11.831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1.538,11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0,5258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5.643,83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Parazinho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5.173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1.005,56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0,5237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7.553,02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Pedra Grande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3.429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1.061,29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0,4813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9.988,49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Poço Branco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15.139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1.260,60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4.896,45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Pureza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9.331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1.000,93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6.249,60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Rio do Fogo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10.758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962,85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0,5232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6.704,44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Bento do Norte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2.905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1.311,27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0,5461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9.884,85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Miguel do Gostoso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9.427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1.346,11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0,5106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8.326,90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Taipu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12.366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1.141,77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0,4581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8.031,28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Touros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33.506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1.538,65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0,5189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8.671,51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616415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AGRESTE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1113" y="0"/>
            <a:ext cx="1592129" cy="1572061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54999" y="1462320"/>
          <a:ext cx="8251118" cy="4938476"/>
        </p:xfrm>
        <a:graphic>
          <a:graphicData uri="http://schemas.openxmlformats.org/drawingml/2006/table">
            <a:tbl>
              <a:tblPr/>
              <a:tblGrid>
                <a:gridCol w="1580277"/>
                <a:gridCol w="673562"/>
                <a:gridCol w="803091"/>
                <a:gridCol w="906716"/>
                <a:gridCol w="1049200"/>
                <a:gridCol w="608794"/>
                <a:gridCol w="906716"/>
                <a:gridCol w="673562"/>
                <a:gridCol w="1049200"/>
              </a:tblGrid>
              <a:tr h="7415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Renda Domiciliar per capta (Em R$ por Mês)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Percapta (2012)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do PIB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Arês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14.042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1.285,91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17.801,95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Baía Formosa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9.812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1.255,75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0,4837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27.792,74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Brejinho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12.503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1.084,71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0,5027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7.415,90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Canguaretama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33.623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1.115,91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6.768,71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Espírito Santo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10.727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980,24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4.423,39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Goianinha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25.292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1.757,48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0,5810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8.052,70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Jundiá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3.851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789,49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0,4417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5.712,95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Lagoa D'anta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6.692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1.260,21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0,5408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6.894,06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Montanhas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11.572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1.012,79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0,5465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5.594,83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 das Gameleiras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2.210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1.032,35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0,4880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6.238,08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Nova Cruz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37.395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1.319,92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0,5270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7.359,04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Passa e Fica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12.655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1.048,91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0,5156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5.957,34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Passagem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3.075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957,14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0,4094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6.586,29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Pedro Velho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14.844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1.233,38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0,5296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5.823,70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Santo Antônio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23.865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1.351,29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0,5841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6.453,01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José de Campestre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12.933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1.009,43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5.131,77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Senador Giorgino Avelino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4.322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899,44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0,4493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6.348,95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Serra de São Bento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5.883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1.058,61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0,5432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4.507,52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Serrinha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6.518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1.293,14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0,5228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6.462,07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Tibau do Sul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13.316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2.153,40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0,6049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8.253,05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Várzea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5.512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1.007,32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0,4831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5.632,93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Vila Flor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3.116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1.094,17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0,4617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6.746,14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616415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TRAIRI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1113" y="0"/>
            <a:ext cx="1592129" cy="1572061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19548" y="1591411"/>
          <a:ext cx="8218846" cy="4787867"/>
        </p:xfrm>
        <a:graphic>
          <a:graphicData uri="http://schemas.openxmlformats.org/drawingml/2006/table">
            <a:tbl>
              <a:tblPr/>
              <a:tblGrid>
                <a:gridCol w="1574093"/>
                <a:gridCol w="670927"/>
                <a:gridCol w="799951"/>
                <a:gridCol w="903170"/>
                <a:gridCol w="1045097"/>
                <a:gridCol w="606414"/>
                <a:gridCol w="903170"/>
                <a:gridCol w="670927"/>
                <a:gridCol w="1045097"/>
              </a:tblGrid>
              <a:tr h="7189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Renda Domiciliar per capta (Em R$ por Mês)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Percapta (2012)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do PIB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Barcelona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4.066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1.099,05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0,5008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5.753,37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Boa Saúde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9.879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820,78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0,5286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5.811,31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Bom Jesus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10.114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1.099,65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0,5472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5.796,19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Caiçara do Rio do Vento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3.608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1.007,91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0,5063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7.408,85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Japi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5.366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806,62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0,5221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4.989,17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Lagoa de Pedras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7.478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1.069,32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0,5186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5.304,10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Lagoa de Velhos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2.765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990,04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7.178,56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Lagoa Salgada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8.142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988,60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0,5532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5.410,53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Lajes Pintadas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4.803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1.023,41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0,4569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5.613,60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Monte Alegre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22.155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1.361,81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0,5480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6.179,80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Riachuelo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7.863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1.092,89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5.987,16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Ruy Barbosa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3.678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1.112,54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0,5127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6.019,79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Cruz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38.924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1.291,93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0,5302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6.544,97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Maria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5.341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987,95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5.885,04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Bento do Trairí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4.318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1.021,51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0,4955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5.342,43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Paulo do Potengi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17.239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1.169,38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6.271,21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Pedro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6.216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1.149,53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0,5254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5.904,26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Senador Elói de Souza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6.087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919,42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0,5003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5.880,31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Serra Caiada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9.814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1.083,23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0,5721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5.669,28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Sítio Novo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5.433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827,60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0,4636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5.368,24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Tangará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15.529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1.126,80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0,5298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6.575,51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Vera Cruz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12.016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1.088,87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0,4292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5.995,28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616415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VALE DO AÇU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1113" y="0"/>
            <a:ext cx="1592129" cy="1572061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19547" y="1463771"/>
          <a:ext cx="8218843" cy="4980713"/>
        </p:xfrm>
        <a:graphic>
          <a:graphicData uri="http://schemas.openxmlformats.org/drawingml/2006/table">
            <a:tbl>
              <a:tblPr/>
              <a:tblGrid>
                <a:gridCol w="1574095"/>
                <a:gridCol w="670927"/>
                <a:gridCol w="799951"/>
                <a:gridCol w="903170"/>
                <a:gridCol w="1045096"/>
                <a:gridCol w="606411"/>
                <a:gridCol w="903170"/>
                <a:gridCol w="670927"/>
                <a:gridCol w="1045096"/>
              </a:tblGrid>
              <a:tr h="5484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Renda Domiciliar per capta (Em R$ por Mês)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Percapta (2012)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do PIB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204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Afonso Bezerra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11.202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1.191,64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5.200,03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Alto do Rodrigues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13.915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1.643,62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0,4818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22.934,63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Angicos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11.907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1.316,76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0,5361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7.002,13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Açu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57.292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1.818,13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0,5387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10.480,24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Carnaubais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10.760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1.244,45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0,5263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18.182,35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Fernando Pedroza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3.037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1.010,12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0,5546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6.734,11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Guamaré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14.633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2.124,50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0,5309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104.639,06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Ipanguaçu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15.147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1.254,98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0,4835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6.639,57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Itajá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7.457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1.172,82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0,4205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8.987,15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Lajes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11.151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1.092,62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0,4949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7.031,85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Macau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31.318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1.689,63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0,5078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24.527,26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Pedra Preta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2.568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1.305,28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0,5633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6.753,39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Pedro Avelino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7.059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1.188,84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0,5196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6.502,92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Pendências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14.844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1.585,35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0,5743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18.103,60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Porto do Mangue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5.884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1.162,06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0,5555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40.280,31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Rafael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8.347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1.126,85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0,5232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6298,91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863841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SERIDÓ ORIENTAL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5845" y="1"/>
            <a:ext cx="1307397" cy="1290918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76519" y="1583947"/>
          <a:ext cx="8165052" cy="4343517"/>
        </p:xfrm>
        <a:graphic>
          <a:graphicData uri="http://schemas.openxmlformats.org/drawingml/2006/table">
            <a:tbl>
              <a:tblPr/>
              <a:tblGrid>
                <a:gridCol w="1791612"/>
                <a:gridCol w="763637"/>
                <a:gridCol w="910492"/>
                <a:gridCol w="1027975"/>
                <a:gridCol w="1189513"/>
                <a:gridCol w="690211"/>
                <a:gridCol w="1027975"/>
                <a:gridCol w="763637"/>
              </a:tblGrid>
              <a:tr h="7958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Renda Domiciliar per capta (Em R$ por Mês)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Percapta (2012)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Acari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11.344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1.475,50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0,4915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7.341,80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Bodó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2.358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1.157,11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0,5259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8.390,70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Campo Redondo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11.066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966,76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0,5644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5.126,39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Cerro Corá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11.318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1.374,73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0,5400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5.931,52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Coronel Ezequiel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5.587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1.102,36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0,5488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5.407,16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Currais Novos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44.887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1.896,16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0,5912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9.762,38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Florânia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9.254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1.409,42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0,4902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6.411,45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Jaçanã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8.827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1.057,41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0,4910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5.293,66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Lagoa Nova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15.274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1.135,76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0,5081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6.060,16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Santana dos Matos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13.605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1.158,81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6.625,26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Tomé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11.205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1.093,25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0,4925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5.195,37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Vicente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6.400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1.288,85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0,5533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5.978,61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Tenente Laurentino Cruz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5.757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1.134,32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0,4840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6.572,00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971417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SERIDÓ OCIDENTAL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216" y="1"/>
            <a:ext cx="1242026" cy="1226371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08789" y="1667430"/>
          <a:ext cx="8154297" cy="4399881"/>
        </p:xfrm>
        <a:graphic>
          <a:graphicData uri="http://schemas.openxmlformats.org/drawingml/2006/table">
            <a:tbl>
              <a:tblPr/>
              <a:tblGrid>
                <a:gridCol w="1789253"/>
                <a:gridCol w="762631"/>
                <a:gridCol w="909293"/>
                <a:gridCol w="1026620"/>
                <a:gridCol w="1187946"/>
                <a:gridCol w="689303"/>
                <a:gridCol w="1026620"/>
                <a:gridCol w="762631"/>
              </a:tblGrid>
              <a:tr h="6782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Renda Domiciliar per capta (Em R$ por Mês)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Percapta (2012)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Caicó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67.259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2.203,38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0,5620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10.973,99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Carnaúba dos Dantas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8.045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1.236,43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0,4078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6.502,31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Cruzeta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8.164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1.148,13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0,4278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8.481,57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Equador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6.087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1.025,47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0,5038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7.286,37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Ipueira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2.221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1.298,14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0,3995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7.955,66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Jardim de Piranhas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14.606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1.182,46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0,4607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6.959,42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Jardim do Seridó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12.553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1.506,95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0,5025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6.963,26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Jucurutu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18.450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1.204,30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0,4697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6.971,04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Ouro Branco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4.871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1.326,35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0,4315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7.595,66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Parelhas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21.483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1.380,35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0,4533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7.514,64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Santana do Seridó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2.675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1.152,00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0,4068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11.989,27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Fernando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3.587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1.187,88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0,4494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11.659,48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João do Sabugi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6.218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1.292,47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0,4708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7.152,08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José do Seridó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4.567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1.521,48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0,4476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8.592,22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Serra Negra do Norte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8.130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1.226,58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0,4273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6.186,94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6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Timbaúba dos Batistas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2.418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1.304,93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0,3684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6.505,63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484094"/>
            <a:ext cx="7971417" cy="4518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2060"/>
                </a:solidFill>
              </a:rPr>
              <a:t>Indicadores Socioeconômicos por município: REGIÃO NATAL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3" name="Picture 6" descr="https://blogdaindustriaecomercio.files.wordpress.com/2015/08/compre-do-pequen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216" y="1"/>
            <a:ext cx="1242026" cy="1226371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19543" y="1669129"/>
          <a:ext cx="8165058" cy="2547868"/>
        </p:xfrm>
        <a:graphic>
          <a:graphicData uri="http://schemas.openxmlformats.org/drawingml/2006/table">
            <a:tbl>
              <a:tblPr/>
              <a:tblGrid>
                <a:gridCol w="1563793"/>
                <a:gridCol w="666535"/>
                <a:gridCol w="794715"/>
                <a:gridCol w="897260"/>
                <a:gridCol w="1038258"/>
                <a:gridCol w="602444"/>
                <a:gridCol w="897260"/>
                <a:gridCol w="666535"/>
                <a:gridCol w="1038258"/>
              </a:tblGrid>
              <a:tr h="9078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Municípios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População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Distribuição da população no Estado (%)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Renda Domiciliar per capta (Em R$ por Mês)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da Renda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Coeficiente de Gini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GINI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PIB Percapta (2012)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Ranking Estadual do PIB (Ordem decrescente)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4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Extremoz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27.525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1.937,89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0,5637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7.494,18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Macaíba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78.021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1.575,73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0,5101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13.907,99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Natal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869.954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25,28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3.229,46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0,6217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16.256,53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Nísia Floresta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26.606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1.444,82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0,5356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6.740,74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Parnamirim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242.834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2.847,67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0,5604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13.835,35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Gonçalo do Amarante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98.260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2,86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1.422,16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0,4600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14.285,95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São José de Mipibu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43.191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1.660,31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0,5760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8.892,66 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969" marR="5969" marT="5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4D2C5FD42EE44BB24AAA5979198881" ma:contentTypeVersion="1" ma:contentTypeDescription="Crie um novo documento." ma:contentTypeScope="" ma:versionID="7622d41b9382a10ff1b88325197a2d8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dfe1de69cba6c02f6bd24bf081d61d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Agendamento de Data de Início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38BC2B-D7AF-4611-A117-F2B4E0EB1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A044B5-7EC0-4270-B389-6797E4BAD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C9B3CAF-9E8F-4B4C-B3AD-AA748F9368AA}">
  <ds:schemaRefs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8275</TotalTime>
  <Words>2956</Words>
  <Application>Microsoft Office PowerPoint</Application>
  <PresentationFormat>Apresentação na tela (4:3)</PresentationFormat>
  <Paragraphs>1701</Paragraphs>
  <Slides>25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Arial Narrow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Viegas</dc:creator>
  <cp:lastModifiedBy>Paulo Ricardo Bezerra</cp:lastModifiedBy>
  <cp:revision>631</cp:revision>
  <dcterms:created xsi:type="dcterms:W3CDTF">2011-02-18T16:41:29Z</dcterms:created>
  <dcterms:modified xsi:type="dcterms:W3CDTF">2016-03-30T11:26:50Z</dcterms:modified>
</cp:coreProperties>
</file>